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2" r:id="rId1"/>
  </p:sldMasterIdLst>
  <p:notesMasterIdLst>
    <p:notesMasterId r:id="rId11"/>
  </p:notesMasterIdLst>
  <p:sldIdLst>
    <p:sldId id="723" r:id="rId2"/>
    <p:sldId id="741" r:id="rId3"/>
    <p:sldId id="730" r:id="rId4"/>
    <p:sldId id="762" r:id="rId5"/>
    <p:sldId id="763" r:id="rId6"/>
    <p:sldId id="756" r:id="rId7"/>
    <p:sldId id="757" r:id="rId8"/>
    <p:sldId id="764" r:id="rId9"/>
    <p:sldId id="759" r:id="rId10"/>
  </p:sldIdLst>
  <p:sldSz cx="9144000" cy="6858000" type="screen4x3"/>
  <p:notesSz cx="6858000" cy="9144000"/>
  <p:custDataLst>
    <p:tags r:id="rId12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97">
          <p15:clr>
            <a:srgbClr val="A4A3A4"/>
          </p15:clr>
        </p15:guide>
        <p15:guide id="2" orient="horz" pos="1240">
          <p15:clr>
            <a:srgbClr val="A4A3A4"/>
          </p15:clr>
        </p15:guide>
        <p15:guide id="3" orient="horz" pos="467">
          <p15:clr>
            <a:srgbClr val="A4A3A4"/>
          </p15:clr>
        </p15:guide>
        <p15:guide id="4" pos="163">
          <p15:clr>
            <a:srgbClr val="A4A3A4"/>
          </p15:clr>
        </p15:guide>
        <p15:guide id="5" pos="55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9614"/>
    <a:srgbClr val="79FB85"/>
    <a:srgbClr val="FED6CE"/>
    <a:srgbClr val="FC9B80"/>
    <a:srgbClr val="EE7532"/>
    <a:srgbClr val="5AAAFA"/>
    <a:srgbClr val="1D3649"/>
    <a:srgbClr val="17AF4B"/>
    <a:srgbClr val="FDB813"/>
    <a:srgbClr val="DD73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/>
    <p:restoredTop sz="95023" autoAdjust="0"/>
  </p:normalViewPr>
  <p:slideViewPr>
    <p:cSldViewPr snapToGrid="0">
      <p:cViewPr varScale="1">
        <p:scale>
          <a:sx n="106" d="100"/>
          <a:sy n="106" d="100"/>
        </p:scale>
        <p:origin x="1680" y="108"/>
      </p:cViewPr>
      <p:guideLst>
        <p:guide orient="horz" pos="3997"/>
        <p:guide orient="horz" pos="1240"/>
        <p:guide orient="horz" pos="467"/>
        <p:guide pos="163"/>
        <p:guide pos="557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buFontTx/>
              <a:buNone/>
              <a:defRPr sz="1200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buFontTx/>
              <a:buNone/>
              <a:defRPr sz="1200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buFontTx/>
              <a:buNone/>
              <a:defRPr sz="1200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77EDE13-1FF6-0943-B7AC-4E99E1DC304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34334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77EDE13-1FF6-0943-B7AC-4E99E1DC3045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4909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 userDrawn="1"/>
        </p:nvSpPr>
        <p:spPr bwMode="black">
          <a:xfrm>
            <a:off x="7545959" y="6461286"/>
            <a:ext cx="1476121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US" altLang="en-US" sz="900" dirty="0"/>
              <a:t>© 2017 IBM Corporation</a:t>
            </a:r>
          </a:p>
        </p:txBody>
      </p:sp>
      <p:pic>
        <p:nvPicPr>
          <p:cNvPr id="6" name="Picture 9" descr="ibm_sp_lockup_western-0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965"/>
          <a:stretch>
            <a:fillRect/>
          </a:stretch>
        </p:blipFill>
        <p:spPr bwMode="auto">
          <a:xfrm>
            <a:off x="8161338" y="503238"/>
            <a:ext cx="742950" cy="40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Line 4"/>
          <p:cNvSpPr>
            <a:spLocks noChangeShapeType="1"/>
          </p:cNvSpPr>
          <p:nvPr userDrawn="1"/>
        </p:nvSpPr>
        <p:spPr bwMode="auto">
          <a:xfrm flipH="1">
            <a:off x="266700" y="904875"/>
            <a:ext cx="8610600" cy="1588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8" name="Picture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" y="677863"/>
            <a:ext cx="2611438" cy="18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988" y="3659188"/>
            <a:ext cx="6323012" cy="241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6700" y="2684476"/>
            <a:ext cx="8503920" cy="338328"/>
          </a:xfrm>
        </p:spPr>
        <p:txBody>
          <a:bodyPr anchor="b"/>
          <a:lstStyle>
            <a:lvl1pPr marL="0" indent="0">
              <a:spcBef>
                <a:spcPts val="1320"/>
              </a:spcBef>
              <a:buNone/>
              <a:defRPr sz="2100">
                <a:solidFill>
                  <a:schemeClr val="tx1"/>
                </a:solidFill>
              </a:defRPr>
            </a:lvl1pPr>
            <a:lvl5pPr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itle 8"/>
          <p:cNvSpPr>
            <a:spLocks noGrp="1"/>
          </p:cNvSpPr>
          <p:nvPr>
            <p:ph type="title"/>
          </p:nvPr>
        </p:nvSpPr>
        <p:spPr>
          <a:xfrm>
            <a:off x="266700" y="1968146"/>
            <a:ext cx="8503920" cy="677108"/>
          </a:xfrm>
        </p:spPr>
        <p:txBody>
          <a:bodyPr anchor="b"/>
          <a:lstStyle>
            <a:lvl1pPr>
              <a:defRPr sz="4400">
                <a:solidFill>
                  <a:srgbClr val="5AAAF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66700" y="919475"/>
            <a:ext cx="8503920" cy="36576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170689" y="6460170"/>
            <a:ext cx="32793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u="none" strike="noStrike" kern="1200" baseline="0" dirty="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rPr>
              <a:t>Corporate Citizenship and Corporate Affairs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760116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65176" y="1874520"/>
            <a:ext cx="8650224" cy="4498848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/>
            </a:lvl3pPr>
            <a:lvl4pPr marL="1030287" indent="0">
              <a:buNone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80612C-91DE-DD4C-B61A-FCB017F052B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7729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65176" y="1874520"/>
            <a:ext cx="4281424" cy="4498848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 marL="1030287" indent="0">
              <a:buNone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672076" y="1874520"/>
            <a:ext cx="4243324" cy="4498848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 marL="1030287" indent="0">
              <a:buNone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8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3D1864-EC90-A445-A9E6-DA26915B6E4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0990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266886" y="1732618"/>
            <a:ext cx="8503920" cy="634789"/>
          </a:xfrm>
        </p:spPr>
        <p:txBody>
          <a:bodyPr anchor="b"/>
          <a:lstStyle>
            <a:lvl1pPr>
              <a:defRPr sz="4400">
                <a:solidFill>
                  <a:srgbClr val="5AAAFA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294318" y="2385695"/>
            <a:ext cx="8476488" cy="338328"/>
          </a:xfrm>
        </p:spPr>
        <p:txBody>
          <a:bodyPr anchor="b"/>
          <a:lstStyle>
            <a:lvl1pPr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C5020C-05ED-964B-83D4-236F8C8EE0E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128" y="3654425"/>
            <a:ext cx="6324872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54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reaker">
    <p:bg>
      <p:bgPr>
        <a:solidFill>
          <a:srgbClr val="5AA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-2446338" y="84138"/>
            <a:ext cx="871538" cy="931862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rIns="0"/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ts val="388"/>
              </a:spcBef>
              <a:defRPr/>
            </a:pPr>
            <a:endParaRPr lang="en-US" sz="1600"/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black">
          <a:xfrm>
            <a:off x="7535863" y="6456363"/>
            <a:ext cx="14351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>
              <a:defRPr/>
            </a:pPr>
            <a:r>
              <a:rPr lang="en-US" altLang="en-US" sz="900" dirty="0"/>
              <a:t>© 2017 IBM Corporation</a:t>
            </a:r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266886" y="1732618"/>
            <a:ext cx="8503920" cy="634789"/>
          </a:xfrm>
        </p:spPr>
        <p:txBody>
          <a:bodyPr anchor="b"/>
          <a:lstStyle>
            <a:lvl1pPr>
              <a:defRPr sz="4400">
                <a:solidFill>
                  <a:srgbClr val="1D364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294318" y="2385695"/>
            <a:ext cx="8476488" cy="338328"/>
          </a:xfrm>
        </p:spPr>
        <p:txBody>
          <a:bodyPr anchor="b"/>
          <a:lstStyle>
            <a:lvl1pPr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B42BF5-EB09-6B42-AE0F-04A67D3C1B4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428" y="3659188"/>
            <a:ext cx="6316571" cy="241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892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D8AB2D-2658-2A41-A5C5-568C62023FF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0885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255588" y="612775"/>
            <a:ext cx="865981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slide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5588" y="1874838"/>
            <a:ext cx="8650287" cy="449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 flipV="1">
            <a:off x="255588" y="549275"/>
            <a:ext cx="8594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7591" name="Rectangle 7"/>
          <p:cNvSpPr>
            <a:spLocks noGrp="1" noChangeArrowheads="1"/>
          </p:cNvSpPr>
          <p:nvPr>
            <p:ph type="sldNum" sz="quarter" idx="4"/>
          </p:nvPr>
        </p:nvSpPr>
        <p:spPr bwMode="black">
          <a:xfrm>
            <a:off x="173039" y="6456363"/>
            <a:ext cx="430466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/>
            </a:lvl1pPr>
          </a:lstStyle>
          <a:p>
            <a:pPr>
              <a:defRPr/>
            </a:pPr>
            <a:fld id="{89F4083D-AEF7-E844-82AC-B7697936626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1032" name="Picture 2" descr="IBMpos_black_March2014.png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538" y="214313"/>
            <a:ext cx="639762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4" name="Rectangle 6"/>
          <p:cNvSpPr>
            <a:spLocks noChangeArrowheads="1"/>
          </p:cNvSpPr>
          <p:nvPr/>
        </p:nvSpPr>
        <p:spPr bwMode="black">
          <a:xfrm>
            <a:off x="7535863" y="6456363"/>
            <a:ext cx="14351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>
              <a:defRPr/>
            </a:pPr>
            <a:r>
              <a:rPr lang="en-US" altLang="en-US" sz="900" dirty="0"/>
              <a:t>© 2017 IBM Corporation</a:t>
            </a:r>
          </a:p>
        </p:txBody>
      </p:sp>
      <p:pic>
        <p:nvPicPr>
          <p:cNvPr id="2" name="Picture 1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25" y="319088"/>
            <a:ext cx="2611438" cy="18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5009" y="6463978"/>
            <a:ext cx="333862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u="none" strike="noStrike" kern="1200" baseline="0" dirty="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rPr>
              <a:t>Corporate Citizenship and Corporate Affairs</a:t>
            </a:r>
            <a:endParaRPr lang="en-US" sz="9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  <p:sldLayoutId id="2147483887" r:id="rId2"/>
    <p:sldLayoutId id="2147483888" r:id="rId3"/>
    <p:sldLayoutId id="2147483891" r:id="rId4"/>
    <p:sldLayoutId id="2147483892" r:id="rId5"/>
    <p:sldLayoutId id="2147483889" r:id="rId6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5AAAFA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5AAAFA"/>
          </a:solidFill>
          <a:latin typeface="Arial" pitchFamily="34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5AAAFA"/>
          </a:solidFill>
          <a:latin typeface="Arial" pitchFamily="34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5AAAFA"/>
          </a:solidFill>
          <a:latin typeface="Arial" pitchFamily="34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5AAAFA"/>
          </a:solidFill>
          <a:latin typeface="Arial" pitchFamily="34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2"/>
          </a:solidFill>
          <a:latin typeface="Arial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2"/>
          </a:solidFill>
          <a:latin typeface="Arial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2"/>
          </a:solidFill>
          <a:latin typeface="Arial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2"/>
          </a:solidFill>
          <a:latin typeface="Arial" pitchFamily="34" charset="0"/>
        </a:defRPr>
      </a:lvl9pPr>
    </p:titleStyle>
    <p:bodyStyle>
      <a:lvl1pPr marL="173038" indent="-173038" algn="l" rtl="0" eaLnBrk="0" fontAlgn="base" hangingPunct="0">
        <a:spcBef>
          <a:spcPts val="388"/>
        </a:spcBef>
        <a:spcAft>
          <a:spcPct val="0"/>
        </a:spcAft>
        <a:buClr>
          <a:schemeClr val="tx1"/>
        </a:buClr>
        <a:buFont typeface="Wingdings" charset="2"/>
        <a:buChar char="§"/>
        <a:defRPr sz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09588" indent="-163513" algn="l" rtl="0" eaLnBrk="0" fontAlgn="base" hangingPunct="0">
        <a:spcBef>
          <a:spcPts val="388"/>
        </a:spcBef>
        <a:spcAft>
          <a:spcPct val="0"/>
        </a:spcAft>
        <a:buClr>
          <a:schemeClr val="tx1"/>
        </a:buClr>
        <a:buFont typeface="Arial" charset="0"/>
        <a:buChar char="–"/>
        <a:defRPr sz="1200">
          <a:solidFill>
            <a:schemeClr val="tx1"/>
          </a:solidFill>
          <a:latin typeface="+mn-lt"/>
          <a:ea typeface="ＭＳ Ｐゴシック" charset="0"/>
        </a:defRPr>
      </a:lvl2pPr>
      <a:lvl3pPr marL="855663" indent="-173038" algn="l" rtl="0" eaLnBrk="0" fontAlgn="base" hangingPunct="0">
        <a:spcBef>
          <a:spcPts val="388"/>
        </a:spcBef>
        <a:spcAft>
          <a:spcPct val="0"/>
        </a:spcAft>
        <a:buClr>
          <a:schemeClr val="tx1"/>
        </a:buClr>
        <a:buChar char="•"/>
        <a:defRPr sz="1600">
          <a:solidFill>
            <a:schemeClr val="tx1"/>
          </a:solidFill>
          <a:latin typeface="+mn-lt"/>
          <a:ea typeface="ＭＳ Ｐゴシック" charset="0"/>
        </a:defRPr>
      </a:lvl3pPr>
      <a:lvl4pPr marL="1203325" indent="-173038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Char char="–"/>
        <a:defRPr sz="1600">
          <a:solidFill>
            <a:schemeClr val="bg1"/>
          </a:solidFill>
          <a:latin typeface="+mn-lt"/>
          <a:ea typeface="ＭＳ Ｐゴシック" charset="0"/>
        </a:defRPr>
      </a:lvl4pPr>
      <a:lvl5pPr marL="1539875" indent="-163513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Char char="»"/>
        <a:defRPr sz="1600">
          <a:solidFill>
            <a:schemeClr val="bg1"/>
          </a:solidFill>
          <a:latin typeface="+mn-lt"/>
          <a:ea typeface="ＭＳ Ｐゴシック" charset="0"/>
        </a:defRPr>
      </a:lvl5pPr>
      <a:lvl6pPr marL="1997075" indent="-163513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00">
          <a:solidFill>
            <a:schemeClr val="bg1"/>
          </a:solidFill>
          <a:latin typeface="+mn-lt"/>
        </a:defRPr>
      </a:lvl6pPr>
      <a:lvl7pPr marL="2454275" indent="-163513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00">
          <a:solidFill>
            <a:schemeClr val="bg1"/>
          </a:solidFill>
          <a:latin typeface="+mn-lt"/>
        </a:defRPr>
      </a:lvl7pPr>
      <a:lvl8pPr marL="2911475" indent="-163513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00">
          <a:solidFill>
            <a:schemeClr val="bg1"/>
          </a:solidFill>
          <a:latin typeface="+mn-lt"/>
        </a:defRPr>
      </a:lvl8pPr>
      <a:lvl9pPr marL="3368675" indent="-163513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25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://cod.ibge.gov.br/22FFJ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CSC Robotics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C780612C-91DE-DD4C-B61A-FCB017F052B7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  <p:grpSp>
        <p:nvGrpSpPr>
          <p:cNvPr id="387" name="Group 34"/>
          <p:cNvGrpSpPr>
            <a:grpSpLocks/>
          </p:cNvGrpSpPr>
          <p:nvPr/>
        </p:nvGrpSpPr>
        <p:grpSpPr bwMode="auto">
          <a:xfrm>
            <a:off x="365356" y="2094835"/>
            <a:ext cx="8489394" cy="3825611"/>
            <a:chOff x="288" y="1032"/>
            <a:chExt cx="5382" cy="2629"/>
          </a:xfrm>
          <a:solidFill>
            <a:schemeClr val="bg1">
              <a:lumMod val="75000"/>
            </a:schemeClr>
          </a:solidFill>
        </p:grpSpPr>
        <p:sp>
          <p:nvSpPr>
            <p:cNvPr id="388" name="Freeform 35"/>
            <p:cNvSpPr>
              <a:spLocks noChangeArrowheads="1"/>
            </p:cNvSpPr>
            <p:nvPr/>
          </p:nvSpPr>
          <p:spPr bwMode="auto">
            <a:xfrm>
              <a:off x="4009" y="2593"/>
              <a:ext cx="28" cy="55"/>
            </a:xfrm>
            <a:custGeom>
              <a:avLst/>
              <a:gdLst>
                <a:gd name="T0" fmla="*/ 0 w 27"/>
                <a:gd name="T1" fmla="*/ 0 h 52"/>
                <a:gd name="T2" fmla="*/ 4 w 27"/>
                <a:gd name="T3" fmla="*/ 121 h 52"/>
                <a:gd name="T4" fmla="*/ 43 w 27"/>
                <a:gd name="T5" fmla="*/ 94 h 52"/>
                <a:gd name="T6" fmla="*/ 29 w 27"/>
                <a:gd name="T7" fmla="*/ 25 h 52"/>
                <a:gd name="T8" fmla="*/ 0 w 27"/>
                <a:gd name="T9" fmla="*/ 0 h 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"/>
                <a:gd name="T16" fmla="*/ 0 h 52"/>
                <a:gd name="T17" fmla="*/ 27 w 27"/>
                <a:gd name="T18" fmla="*/ 52 h 5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" h="52">
                  <a:moveTo>
                    <a:pt x="0" y="0"/>
                  </a:moveTo>
                  <a:lnTo>
                    <a:pt x="4" y="52"/>
                  </a:lnTo>
                  <a:lnTo>
                    <a:pt x="27" y="41"/>
                  </a:lnTo>
                  <a:lnTo>
                    <a:pt x="14" y="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eaLnBrk="1" hangingPunct="1">
                <a:lnSpc>
                  <a:spcPct val="90000"/>
                </a:lnSpc>
                <a:defRPr/>
              </a:pPr>
              <a:endParaRPr lang="en-GB" sz="2200" b="1">
                <a:solidFill>
                  <a:srgbClr val="00B2EF"/>
                </a:solidFill>
                <a:latin typeface="Arial" panose="020B0604020202020204" pitchFamily="34" charset="0"/>
                <a:ea typeface="+mn-ea"/>
                <a:cs typeface="Arial" charset="0"/>
              </a:endParaRPr>
            </a:p>
          </p:txBody>
        </p:sp>
        <p:sp>
          <p:nvSpPr>
            <p:cNvPr id="389" name="Freeform 36"/>
            <p:cNvSpPr>
              <a:spLocks noChangeArrowheads="1"/>
            </p:cNvSpPr>
            <p:nvPr/>
          </p:nvSpPr>
          <p:spPr bwMode="auto">
            <a:xfrm>
              <a:off x="2933" y="2078"/>
              <a:ext cx="22" cy="40"/>
            </a:xfrm>
            <a:custGeom>
              <a:avLst/>
              <a:gdLst>
                <a:gd name="T0" fmla="*/ 0 w 21"/>
                <a:gd name="T1" fmla="*/ 5 h 38"/>
                <a:gd name="T2" fmla="*/ 4 w 21"/>
                <a:gd name="T3" fmla="*/ 75 h 38"/>
                <a:gd name="T4" fmla="*/ 26 w 21"/>
                <a:gd name="T5" fmla="*/ 81 h 38"/>
                <a:gd name="T6" fmla="*/ 40 w 21"/>
                <a:gd name="T7" fmla="*/ 31 h 38"/>
                <a:gd name="T8" fmla="*/ 27 w 21"/>
                <a:gd name="T9" fmla="*/ 0 h 38"/>
                <a:gd name="T10" fmla="*/ 0 w 21"/>
                <a:gd name="T11" fmla="*/ 5 h 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1"/>
                <a:gd name="T19" fmla="*/ 0 h 38"/>
                <a:gd name="T20" fmla="*/ 21 w 21"/>
                <a:gd name="T21" fmla="*/ 38 h 3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" h="38">
                  <a:moveTo>
                    <a:pt x="0" y="5"/>
                  </a:moveTo>
                  <a:lnTo>
                    <a:pt x="4" y="35"/>
                  </a:lnTo>
                  <a:lnTo>
                    <a:pt x="11" y="38"/>
                  </a:lnTo>
                  <a:lnTo>
                    <a:pt x="21" y="15"/>
                  </a:lnTo>
                  <a:lnTo>
                    <a:pt x="12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eaLnBrk="1" hangingPunct="1">
                <a:lnSpc>
                  <a:spcPct val="90000"/>
                </a:lnSpc>
                <a:defRPr/>
              </a:pPr>
              <a:endParaRPr lang="en-GB" sz="2200" b="1">
                <a:solidFill>
                  <a:srgbClr val="00B2EF"/>
                </a:solidFill>
                <a:latin typeface="Arial" panose="020B0604020202020204" pitchFamily="34" charset="0"/>
                <a:ea typeface="+mn-ea"/>
                <a:cs typeface="Arial" charset="0"/>
              </a:endParaRPr>
            </a:p>
          </p:txBody>
        </p:sp>
        <p:sp>
          <p:nvSpPr>
            <p:cNvPr id="390" name="Freeform 37"/>
            <p:cNvSpPr>
              <a:spLocks noChangeArrowheads="1"/>
            </p:cNvSpPr>
            <p:nvPr/>
          </p:nvSpPr>
          <p:spPr bwMode="auto">
            <a:xfrm>
              <a:off x="2996" y="2131"/>
              <a:ext cx="45" cy="28"/>
            </a:xfrm>
            <a:custGeom>
              <a:avLst/>
              <a:gdLst>
                <a:gd name="T0" fmla="*/ 0 w 42"/>
                <a:gd name="T1" fmla="*/ 8 h 27"/>
                <a:gd name="T2" fmla="*/ 107 w 42"/>
                <a:gd name="T3" fmla="*/ 43 h 27"/>
                <a:gd name="T4" fmla="*/ 117 w 42"/>
                <a:gd name="T5" fmla="*/ 0 h 27"/>
                <a:gd name="T6" fmla="*/ 0 w 42"/>
                <a:gd name="T7" fmla="*/ 8 h 2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2"/>
                <a:gd name="T13" fmla="*/ 0 h 27"/>
                <a:gd name="T14" fmla="*/ 42 w 42"/>
                <a:gd name="T15" fmla="*/ 27 h 2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2" h="27">
                  <a:moveTo>
                    <a:pt x="0" y="8"/>
                  </a:moveTo>
                  <a:lnTo>
                    <a:pt x="38" y="27"/>
                  </a:lnTo>
                  <a:lnTo>
                    <a:pt x="4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eaLnBrk="1" hangingPunct="1">
                <a:lnSpc>
                  <a:spcPct val="90000"/>
                </a:lnSpc>
                <a:defRPr/>
              </a:pPr>
              <a:endParaRPr lang="en-GB" sz="2200" b="1">
                <a:solidFill>
                  <a:srgbClr val="00B2EF"/>
                </a:solidFill>
                <a:latin typeface="Arial" panose="020B0604020202020204" pitchFamily="34" charset="0"/>
                <a:ea typeface="+mn-ea"/>
                <a:cs typeface="Arial" charset="0"/>
              </a:endParaRPr>
            </a:p>
          </p:txBody>
        </p:sp>
        <p:sp>
          <p:nvSpPr>
            <p:cNvPr id="391" name="Freeform 38"/>
            <p:cNvSpPr>
              <a:spLocks noChangeArrowheads="1"/>
            </p:cNvSpPr>
            <p:nvPr/>
          </p:nvSpPr>
          <p:spPr bwMode="auto">
            <a:xfrm>
              <a:off x="1738" y="3618"/>
              <a:ext cx="94" cy="43"/>
            </a:xfrm>
            <a:custGeom>
              <a:avLst/>
              <a:gdLst>
                <a:gd name="T0" fmla="*/ 0 w 89"/>
                <a:gd name="T1" fmla="*/ 67 h 41"/>
                <a:gd name="T2" fmla="*/ 5 w 89"/>
                <a:gd name="T3" fmla="*/ 53 h 41"/>
                <a:gd name="T4" fmla="*/ 29 w 89"/>
                <a:gd name="T5" fmla="*/ 10 h 41"/>
                <a:gd name="T6" fmla="*/ 83 w 89"/>
                <a:gd name="T7" fmla="*/ 0 h 41"/>
                <a:gd name="T8" fmla="*/ 111 w 89"/>
                <a:gd name="T9" fmla="*/ 37 h 41"/>
                <a:gd name="T10" fmla="*/ 203 w 89"/>
                <a:gd name="T11" fmla="*/ 78 h 41"/>
                <a:gd name="T12" fmla="*/ 84 w 89"/>
                <a:gd name="T13" fmla="*/ 82 h 41"/>
                <a:gd name="T14" fmla="*/ 0 w 89"/>
                <a:gd name="T15" fmla="*/ 67 h 4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89"/>
                <a:gd name="T25" fmla="*/ 0 h 41"/>
                <a:gd name="T26" fmla="*/ 89 w 89"/>
                <a:gd name="T27" fmla="*/ 41 h 4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89" h="41">
                  <a:moveTo>
                    <a:pt x="0" y="32"/>
                  </a:moveTo>
                  <a:lnTo>
                    <a:pt x="5" y="27"/>
                  </a:lnTo>
                  <a:lnTo>
                    <a:pt x="13" y="10"/>
                  </a:lnTo>
                  <a:lnTo>
                    <a:pt x="37" y="0"/>
                  </a:lnTo>
                  <a:lnTo>
                    <a:pt x="49" y="19"/>
                  </a:lnTo>
                  <a:lnTo>
                    <a:pt x="89" y="39"/>
                  </a:lnTo>
                  <a:lnTo>
                    <a:pt x="38" y="41"/>
                  </a:lnTo>
                  <a:lnTo>
                    <a:pt x="0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eaLnBrk="1" hangingPunct="1">
                <a:lnSpc>
                  <a:spcPct val="90000"/>
                </a:lnSpc>
                <a:defRPr/>
              </a:pPr>
              <a:endParaRPr lang="en-GB" sz="2200" b="1">
                <a:solidFill>
                  <a:srgbClr val="00B2EF"/>
                </a:solidFill>
                <a:latin typeface="Arial" panose="020B0604020202020204" pitchFamily="34" charset="0"/>
                <a:ea typeface="+mn-ea"/>
                <a:cs typeface="Arial" charset="0"/>
              </a:endParaRPr>
            </a:p>
          </p:txBody>
        </p:sp>
        <p:sp>
          <p:nvSpPr>
            <p:cNvPr id="392" name="Freeform 39"/>
            <p:cNvSpPr>
              <a:spLocks noChangeArrowheads="1"/>
            </p:cNvSpPr>
            <p:nvPr/>
          </p:nvSpPr>
          <p:spPr bwMode="auto">
            <a:xfrm>
              <a:off x="1270" y="1345"/>
              <a:ext cx="90" cy="80"/>
            </a:xfrm>
            <a:custGeom>
              <a:avLst/>
              <a:gdLst>
                <a:gd name="T0" fmla="*/ 77 w 85"/>
                <a:gd name="T1" fmla="*/ 0 h 76"/>
                <a:gd name="T2" fmla="*/ 173 w 85"/>
                <a:gd name="T3" fmla="*/ 41 h 76"/>
                <a:gd name="T4" fmla="*/ 138 w 85"/>
                <a:gd name="T5" fmla="*/ 71 h 76"/>
                <a:gd name="T6" fmla="*/ 194 w 85"/>
                <a:gd name="T7" fmla="*/ 79 h 76"/>
                <a:gd name="T8" fmla="*/ 199 w 85"/>
                <a:gd name="T9" fmla="*/ 127 h 76"/>
                <a:gd name="T10" fmla="*/ 115 w 85"/>
                <a:gd name="T11" fmla="*/ 163 h 76"/>
                <a:gd name="T12" fmla="*/ 0 w 85"/>
                <a:gd name="T13" fmla="*/ 83 h 7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5"/>
                <a:gd name="T22" fmla="*/ 0 h 76"/>
                <a:gd name="T23" fmla="*/ 85 w 85"/>
                <a:gd name="T24" fmla="*/ 76 h 7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5" h="76">
                  <a:moveTo>
                    <a:pt x="33" y="0"/>
                  </a:moveTo>
                  <a:lnTo>
                    <a:pt x="73" y="20"/>
                  </a:lnTo>
                  <a:lnTo>
                    <a:pt x="59" y="33"/>
                  </a:lnTo>
                  <a:lnTo>
                    <a:pt x="82" y="37"/>
                  </a:lnTo>
                  <a:lnTo>
                    <a:pt x="85" y="60"/>
                  </a:lnTo>
                  <a:lnTo>
                    <a:pt x="49" y="76"/>
                  </a:lnTo>
                  <a:lnTo>
                    <a:pt x="0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eaLnBrk="1" hangingPunct="1">
                <a:lnSpc>
                  <a:spcPct val="90000"/>
                </a:lnSpc>
                <a:defRPr/>
              </a:pPr>
              <a:endParaRPr lang="en-GB" sz="2200" b="1">
                <a:solidFill>
                  <a:srgbClr val="00B2EF"/>
                </a:solidFill>
                <a:latin typeface="Arial" panose="020B0604020202020204" pitchFamily="34" charset="0"/>
                <a:ea typeface="+mn-ea"/>
                <a:cs typeface="Arial" charset="0"/>
              </a:endParaRPr>
            </a:p>
          </p:txBody>
        </p:sp>
        <p:sp>
          <p:nvSpPr>
            <p:cNvPr id="393" name="Freeform 40"/>
            <p:cNvSpPr>
              <a:spLocks noChangeArrowheads="1"/>
            </p:cNvSpPr>
            <p:nvPr/>
          </p:nvSpPr>
          <p:spPr bwMode="auto">
            <a:xfrm>
              <a:off x="1352" y="1252"/>
              <a:ext cx="259" cy="78"/>
            </a:xfrm>
            <a:custGeom>
              <a:avLst/>
              <a:gdLst>
                <a:gd name="T0" fmla="*/ 35 w 245"/>
                <a:gd name="T1" fmla="*/ 0 h 74"/>
                <a:gd name="T2" fmla="*/ 272 w 245"/>
                <a:gd name="T3" fmla="*/ 69 h 74"/>
                <a:gd name="T4" fmla="*/ 367 w 245"/>
                <a:gd name="T5" fmla="*/ 112 h 74"/>
                <a:gd name="T6" fmla="*/ 481 w 245"/>
                <a:gd name="T7" fmla="*/ 78 h 74"/>
                <a:gd name="T8" fmla="*/ 568 w 245"/>
                <a:gd name="T9" fmla="*/ 117 h 74"/>
                <a:gd name="T10" fmla="*/ 549 w 245"/>
                <a:gd name="T11" fmla="*/ 161 h 74"/>
                <a:gd name="T12" fmla="*/ 172 w 245"/>
                <a:gd name="T13" fmla="*/ 161 h 74"/>
                <a:gd name="T14" fmla="*/ 66 w 245"/>
                <a:gd name="T15" fmla="*/ 63 h 74"/>
                <a:gd name="T16" fmla="*/ 0 w 245"/>
                <a:gd name="T17" fmla="*/ 25 h 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45"/>
                <a:gd name="T28" fmla="*/ 0 h 74"/>
                <a:gd name="T29" fmla="*/ 245 w 245"/>
                <a:gd name="T30" fmla="*/ 74 h 7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45" h="74">
                  <a:moveTo>
                    <a:pt x="16" y="0"/>
                  </a:moveTo>
                  <a:lnTo>
                    <a:pt x="118" y="31"/>
                  </a:lnTo>
                  <a:lnTo>
                    <a:pt x="159" y="51"/>
                  </a:lnTo>
                  <a:lnTo>
                    <a:pt x="207" y="36"/>
                  </a:lnTo>
                  <a:lnTo>
                    <a:pt x="245" y="53"/>
                  </a:lnTo>
                  <a:lnTo>
                    <a:pt x="239" y="74"/>
                  </a:lnTo>
                  <a:lnTo>
                    <a:pt x="75" y="74"/>
                  </a:lnTo>
                  <a:lnTo>
                    <a:pt x="28" y="28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eaLnBrk="1" hangingPunct="1">
                <a:lnSpc>
                  <a:spcPct val="90000"/>
                </a:lnSpc>
                <a:defRPr/>
              </a:pPr>
              <a:endParaRPr lang="en-GB" sz="2200" b="1">
                <a:solidFill>
                  <a:srgbClr val="00B2EF"/>
                </a:solidFill>
                <a:latin typeface="Arial" panose="020B0604020202020204" pitchFamily="34" charset="0"/>
                <a:ea typeface="+mn-ea"/>
                <a:cs typeface="Arial" charset="0"/>
              </a:endParaRPr>
            </a:p>
          </p:txBody>
        </p:sp>
        <p:sp>
          <p:nvSpPr>
            <p:cNvPr id="394" name="Freeform 41"/>
            <p:cNvSpPr>
              <a:spLocks noChangeArrowheads="1"/>
            </p:cNvSpPr>
            <p:nvPr/>
          </p:nvSpPr>
          <p:spPr bwMode="auto">
            <a:xfrm>
              <a:off x="1363" y="1118"/>
              <a:ext cx="168" cy="101"/>
            </a:xfrm>
            <a:custGeom>
              <a:avLst/>
              <a:gdLst>
                <a:gd name="T0" fmla="*/ 90 w 159"/>
                <a:gd name="T1" fmla="*/ 41 h 96"/>
                <a:gd name="T2" fmla="*/ 39 w 159"/>
                <a:gd name="T3" fmla="*/ 5 h 96"/>
                <a:gd name="T4" fmla="*/ 157 w 159"/>
                <a:gd name="T5" fmla="*/ 0 h 96"/>
                <a:gd name="T6" fmla="*/ 183 w 159"/>
                <a:gd name="T7" fmla="*/ 41 h 96"/>
                <a:gd name="T8" fmla="*/ 280 w 159"/>
                <a:gd name="T9" fmla="*/ 52 h 96"/>
                <a:gd name="T10" fmla="*/ 280 w 159"/>
                <a:gd name="T11" fmla="*/ 108 h 96"/>
                <a:gd name="T12" fmla="*/ 338 w 159"/>
                <a:gd name="T13" fmla="*/ 105 h 96"/>
                <a:gd name="T14" fmla="*/ 367 w 159"/>
                <a:gd name="T15" fmla="*/ 128 h 96"/>
                <a:gd name="T16" fmla="*/ 259 w 159"/>
                <a:gd name="T17" fmla="*/ 141 h 96"/>
                <a:gd name="T18" fmla="*/ 245 w 159"/>
                <a:gd name="T19" fmla="*/ 206 h 96"/>
                <a:gd name="T20" fmla="*/ 142 w 159"/>
                <a:gd name="T21" fmla="*/ 203 h 96"/>
                <a:gd name="T22" fmla="*/ 79 w 159"/>
                <a:gd name="T23" fmla="*/ 148 h 96"/>
                <a:gd name="T24" fmla="*/ 202 w 159"/>
                <a:gd name="T25" fmla="*/ 126 h 96"/>
                <a:gd name="T26" fmla="*/ 60 w 159"/>
                <a:gd name="T27" fmla="*/ 128 h 96"/>
                <a:gd name="T28" fmla="*/ 0 w 159"/>
                <a:gd name="T29" fmla="*/ 52 h 9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59"/>
                <a:gd name="T46" fmla="*/ 0 h 96"/>
                <a:gd name="T47" fmla="*/ 159 w 159"/>
                <a:gd name="T48" fmla="*/ 96 h 9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59" h="96">
                  <a:moveTo>
                    <a:pt x="40" y="20"/>
                  </a:moveTo>
                  <a:lnTo>
                    <a:pt x="18" y="5"/>
                  </a:lnTo>
                  <a:lnTo>
                    <a:pt x="69" y="0"/>
                  </a:lnTo>
                  <a:lnTo>
                    <a:pt x="80" y="20"/>
                  </a:lnTo>
                  <a:lnTo>
                    <a:pt x="123" y="25"/>
                  </a:lnTo>
                  <a:lnTo>
                    <a:pt x="123" y="50"/>
                  </a:lnTo>
                  <a:lnTo>
                    <a:pt x="149" y="49"/>
                  </a:lnTo>
                  <a:lnTo>
                    <a:pt x="159" y="61"/>
                  </a:lnTo>
                  <a:lnTo>
                    <a:pt x="114" y="66"/>
                  </a:lnTo>
                  <a:lnTo>
                    <a:pt x="108" y="96"/>
                  </a:lnTo>
                  <a:lnTo>
                    <a:pt x="62" y="95"/>
                  </a:lnTo>
                  <a:lnTo>
                    <a:pt x="35" y="69"/>
                  </a:lnTo>
                  <a:lnTo>
                    <a:pt x="88" y="59"/>
                  </a:lnTo>
                  <a:lnTo>
                    <a:pt x="26" y="61"/>
                  </a:lnTo>
                  <a:lnTo>
                    <a:pt x="0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eaLnBrk="1" hangingPunct="1">
                <a:lnSpc>
                  <a:spcPct val="90000"/>
                </a:lnSpc>
                <a:defRPr/>
              </a:pPr>
              <a:endParaRPr lang="en-GB" sz="2200" b="1">
                <a:solidFill>
                  <a:srgbClr val="00B2EF"/>
                </a:solidFill>
                <a:latin typeface="Arial" panose="020B0604020202020204" pitchFamily="34" charset="0"/>
                <a:ea typeface="+mn-ea"/>
                <a:cs typeface="Arial" charset="0"/>
              </a:endParaRPr>
            </a:p>
          </p:txBody>
        </p:sp>
        <p:sp>
          <p:nvSpPr>
            <p:cNvPr id="395" name="Freeform 42"/>
            <p:cNvSpPr>
              <a:spLocks noChangeArrowheads="1"/>
            </p:cNvSpPr>
            <p:nvPr/>
          </p:nvSpPr>
          <p:spPr bwMode="auto">
            <a:xfrm>
              <a:off x="1535" y="2384"/>
              <a:ext cx="158" cy="50"/>
            </a:xfrm>
            <a:custGeom>
              <a:avLst/>
              <a:gdLst>
                <a:gd name="T0" fmla="*/ 41 w 150"/>
                <a:gd name="T1" fmla="*/ 3 h 48"/>
                <a:gd name="T2" fmla="*/ 124 w 150"/>
                <a:gd name="T3" fmla="*/ 0 h 48"/>
                <a:gd name="T4" fmla="*/ 325 w 150"/>
                <a:gd name="T5" fmla="*/ 77 h 48"/>
                <a:gd name="T6" fmla="*/ 219 w 150"/>
                <a:gd name="T7" fmla="*/ 86 h 48"/>
                <a:gd name="T8" fmla="*/ 190 w 150"/>
                <a:gd name="T9" fmla="*/ 42 h 48"/>
                <a:gd name="T10" fmla="*/ 84 w 150"/>
                <a:gd name="T11" fmla="*/ 30 h 48"/>
                <a:gd name="T12" fmla="*/ 0 w 150"/>
                <a:gd name="T13" fmla="*/ 36 h 4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50"/>
                <a:gd name="T22" fmla="*/ 0 h 48"/>
                <a:gd name="T23" fmla="*/ 150 w 150"/>
                <a:gd name="T24" fmla="*/ 48 h 4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50" h="48">
                  <a:moveTo>
                    <a:pt x="20" y="3"/>
                  </a:moveTo>
                  <a:lnTo>
                    <a:pt x="57" y="0"/>
                  </a:lnTo>
                  <a:lnTo>
                    <a:pt x="150" y="42"/>
                  </a:lnTo>
                  <a:lnTo>
                    <a:pt x="100" y="48"/>
                  </a:lnTo>
                  <a:lnTo>
                    <a:pt x="87" y="24"/>
                  </a:lnTo>
                  <a:lnTo>
                    <a:pt x="39" y="15"/>
                  </a:lnTo>
                  <a:lnTo>
                    <a:pt x="0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eaLnBrk="1" hangingPunct="1">
                <a:lnSpc>
                  <a:spcPct val="90000"/>
                </a:lnSpc>
                <a:defRPr/>
              </a:pPr>
              <a:endParaRPr lang="en-GB" sz="2200" b="1">
                <a:solidFill>
                  <a:srgbClr val="00B2EF"/>
                </a:solidFill>
                <a:latin typeface="Arial" panose="020B0604020202020204" pitchFamily="34" charset="0"/>
                <a:ea typeface="+mn-ea"/>
                <a:cs typeface="Arial" charset="0"/>
              </a:endParaRPr>
            </a:p>
          </p:txBody>
        </p:sp>
        <p:sp>
          <p:nvSpPr>
            <p:cNvPr id="396" name="Freeform 43"/>
            <p:cNvSpPr>
              <a:spLocks noChangeArrowheads="1"/>
            </p:cNvSpPr>
            <p:nvPr/>
          </p:nvSpPr>
          <p:spPr bwMode="auto">
            <a:xfrm>
              <a:off x="1692" y="2436"/>
              <a:ext cx="90" cy="28"/>
            </a:xfrm>
            <a:custGeom>
              <a:avLst/>
              <a:gdLst>
                <a:gd name="T0" fmla="*/ 65 w 85"/>
                <a:gd name="T1" fmla="*/ 50 h 26"/>
                <a:gd name="T2" fmla="*/ 32 w 85"/>
                <a:gd name="T3" fmla="*/ 0 h 26"/>
                <a:gd name="T4" fmla="*/ 145 w 85"/>
                <a:gd name="T5" fmla="*/ 2 h 26"/>
                <a:gd name="T6" fmla="*/ 199 w 85"/>
                <a:gd name="T7" fmla="*/ 43 h 26"/>
                <a:gd name="T8" fmla="*/ 87 w 85"/>
                <a:gd name="T9" fmla="*/ 78 h 26"/>
                <a:gd name="T10" fmla="*/ 0 w 85"/>
                <a:gd name="T11" fmla="*/ 58 h 2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5"/>
                <a:gd name="T19" fmla="*/ 0 h 26"/>
                <a:gd name="T20" fmla="*/ 85 w 85"/>
                <a:gd name="T21" fmla="*/ 26 h 2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5" h="26">
                  <a:moveTo>
                    <a:pt x="27" y="17"/>
                  </a:moveTo>
                  <a:lnTo>
                    <a:pt x="14" y="0"/>
                  </a:lnTo>
                  <a:lnTo>
                    <a:pt x="61" y="2"/>
                  </a:lnTo>
                  <a:lnTo>
                    <a:pt x="85" y="15"/>
                  </a:lnTo>
                  <a:lnTo>
                    <a:pt x="37" y="26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/>
            <a:p>
              <a:pPr eaLnBrk="1" hangingPunct="1">
                <a:lnSpc>
                  <a:spcPct val="90000"/>
                </a:lnSpc>
                <a:defRPr/>
              </a:pPr>
              <a:endParaRPr lang="en-GB" sz="2200" b="1">
                <a:solidFill>
                  <a:srgbClr val="00B2EF"/>
                </a:solidFill>
                <a:latin typeface="Arial" panose="020B0604020202020204" pitchFamily="34" charset="0"/>
                <a:ea typeface="+mn-ea"/>
                <a:cs typeface="Arial" charset="0"/>
              </a:endParaRPr>
            </a:p>
          </p:txBody>
        </p:sp>
        <p:grpSp>
          <p:nvGrpSpPr>
            <p:cNvPr id="397" name="Group 44" descr="Light downward diagonal"/>
            <p:cNvGrpSpPr>
              <a:grpSpLocks/>
            </p:cNvGrpSpPr>
            <p:nvPr/>
          </p:nvGrpSpPr>
          <p:grpSpPr bwMode="auto">
            <a:xfrm>
              <a:off x="288" y="1032"/>
              <a:ext cx="5382" cy="2608"/>
              <a:chOff x="618" y="1363"/>
              <a:chExt cx="5093" cy="2468"/>
            </a:xfrm>
            <a:grpFill/>
          </p:grpSpPr>
          <p:grpSp>
            <p:nvGrpSpPr>
              <p:cNvPr id="398" name="Group 45" descr="Light downward diagonal"/>
              <p:cNvGrpSpPr>
                <a:grpSpLocks/>
              </p:cNvGrpSpPr>
              <p:nvPr/>
            </p:nvGrpSpPr>
            <p:grpSpPr bwMode="auto">
              <a:xfrm>
                <a:off x="1970" y="1363"/>
                <a:ext cx="1765" cy="2127"/>
                <a:chOff x="1970" y="1363"/>
                <a:chExt cx="1765" cy="2127"/>
              </a:xfrm>
              <a:grpFill/>
            </p:grpSpPr>
            <p:sp>
              <p:nvSpPr>
                <p:cNvPr id="439" name="Freeform 46"/>
                <p:cNvSpPr>
                  <a:spLocks noChangeArrowheads="1"/>
                </p:cNvSpPr>
                <p:nvPr/>
              </p:nvSpPr>
              <p:spPr bwMode="auto">
                <a:xfrm>
                  <a:off x="2755" y="2424"/>
                  <a:ext cx="980" cy="1066"/>
                </a:xfrm>
                <a:custGeom>
                  <a:avLst/>
                  <a:gdLst>
                    <a:gd name="T0" fmla="*/ 37 w 980"/>
                    <a:gd name="T1" fmla="*/ 397 h 1066"/>
                    <a:gd name="T2" fmla="*/ 63 w 980"/>
                    <a:gd name="T3" fmla="*/ 424 h 1066"/>
                    <a:gd name="T4" fmla="*/ 89 w 980"/>
                    <a:gd name="T5" fmla="*/ 453 h 1066"/>
                    <a:gd name="T6" fmla="*/ 143 w 980"/>
                    <a:gd name="T7" fmla="*/ 491 h 1066"/>
                    <a:gd name="T8" fmla="*/ 223 w 980"/>
                    <a:gd name="T9" fmla="*/ 488 h 1066"/>
                    <a:gd name="T10" fmla="*/ 319 w 980"/>
                    <a:gd name="T11" fmla="*/ 468 h 1066"/>
                    <a:gd name="T12" fmla="*/ 340 w 980"/>
                    <a:gd name="T13" fmla="*/ 493 h 1066"/>
                    <a:gd name="T14" fmla="*/ 371 w 980"/>
                    <a:gd name="T15" fmla="*/ 488 h 1066"/>
                    <a:gd name="T16" fmla="*/ 376 w 980"/>
                    <a:gd name="T17" fmla="*/ 564 h 1066"/>
                    <a:gd name="T18" fmla="*/ 420 w 980"/>
                    <a:gd name="T19" fmla="*/ 627 h 1066"/>
                    <a:gd name="T20" fmla="*/ 447 w 980"/>
                    <a:gd name="T21" fmla="*/ 709 h 1066"/>
                    <a:gd name="T22" fmla="*/ 417 w 980"/>
                    <a:gd name="T23" fmla="*/ 804 h 1066"/>
                    <a:gd name="T24" fmla="*/ 455 w 980"/>
                    <a:gd name="T25" fmla="*/ 883 h 1066"/>
                    <a:gd name="T26" fmla="*/ 466 w 980"/>
                    <a:gd name="T27" fmla="*/ 955 h 1066"/>
                    <a:gd name="T28" fmla="*/ 511 w 980"/>
                    <a:gd name="T29" fmla="*/ 1066 h 1066"/>
                    <a:gd name="T30" fmla="*/ 637 w 980"/>
                    <a:gd name="T31" fmla="*/ 1051 h 1066"/>
                    <a:gd name="T32" fmla="*/ 711 w 980"/>
                    <a:gd name="T33" fmla="*/ 972 h 1066"/>
                    <a:gd name="T34" fmla="*/ 717 w 980"/>
                    <a:gd name="T35" fmla="*/ 927 h 1066"/>
                    <a:gd name="T36" fmla="*/ 755 w 980"/>
                    <a:gd name="T37" fmla="*/ 906 h 1066"/>
                    <a:gd name="T38" fmla="*/ 744 w 980"/>
                    <a:gd name="T39" fmla="*/ 841 h 1066"/>
                    <a:gd name="T40" fmla="*/ 825 w 980"/>
                    <a:gd name="T41" fmla="*/ 778 h 1066"/>
                    <a:gd name="T42" fmla="*/ 826 w 980"/>
                    <a:gd name="T43" fmla="*/ 703 h 1066"/>
                    <a:gd name="T44" fmla="*/ 803 w 980"/>
                    <a:gd name="T45" fmla="*/ 643 h 1066"/>
                    <a:gd name="T46" fmla="*/ 842 w 980"/>
                    <a:gd name="T47" fmla="*/ 576 h 1066"/>
                    <a:gd name="T48" fmla="*/ 928 w 980"/>
                    <a:gd name="T49" fmla="*/ 495 h 1066"/>
                    <a:gd name="T50" fmla="*/ 980 w 980"/>
                    <a:gd name="T51" fmla="*/ 407 h 1066"/>
                    <a:gd name="T52" fmla="*/ 974 w 980"/>
                    <a:gd name="T53" fmla="*/ 383 h 1066"/>
                    <a:gd name="T54" fmla="*/ 891 w 980"/>
                    <a:gd name="T55" fmla="*/ 406 h 1066"/>
                    <a:gd name="T56" fmla="*/ 863 w 980"/>
                    <a:gd name="T57" fmla="*/ 371 h 1066"/>
                    <a:gd name="T58" fmla="*/ 815 w 980"/>
                    <a:gd name="T59" fmla="*/ 337 h 1066"/>
                    <a:gd name="T60" fmla="*/ 798 w 980"/>
                    <a:gd name="T61" fmla="*/ 293 h 1066"/>
                    <a:gd name="T62" fmla="*/ 758 w 980"/>
                    <a:gd name="T63" fmla="*/ 206 h 1066"/>
                    <a:gd name="T64" fmla="*/ 710 w 980"/>
                    <a:gd name="T65" fmla="*/ 118 h 1066"/>
                    <a:gd name="T66" fmla="*/ 686 w 980"/>
                    <a:gd name="T67" fmla="*/ 88 h 1066"/>
                    <a:gd name="T68" fmla="*/ 664 w 980"/>
                    <a:gd name="T69" fmla="*/ 101 h 1066"/>
                    <a:gd name="T70" fmla="*/ 606 w 980"/>
                    <a:gd name="T71" fmla="*/ 87 h 1066"/>
                    <a:gd name="T72" fmla="*/ 532 w 980"/>
                    <a:gd name="T73" fmla="*/ 81 h 1066"/>
                    <a:gd name="T74" fmla="*/ 518 w 980"/>
                    <a:gd name="T75" fmla="*/ 109 h 1066"/>
                    <a:gd name="T76" fmla="*/ 465 w 980"/>
                    <a:gd name="T77" fmla="*/ 77 h 1066"/>
                    <a:gd name="T78" fmla="*/ 391 w 980"/>
                    <a:gd name="T79" fmla="*/ 49 h 1066"/>
                    <a:gd name="T80" fmla="*/ 409 w 980"/>
                    <a:gd name="T81" fmla="*/ 0 h 1066"/>
                    <a:gd name="T82" fmla="*/ 375 w 980"/>
                    <a:gd name="T83" fmla="*/ 3 h 1066"/>
                    <a:gd name="T84" fmla="*/ 273 w 980"/>
                    <a:gd name="T85" fmla="*/ 8 h 1066"/>
                    <a:gd name="T86" fmla="*/ 221 w 980"/>
                    <a:gd name="T87" fmla="*/ 31 h 1066"/>
                    <a:gd name="T88" fmla="*/ 168 w 980"/>
                    <a:gd name="T89" fmla="*/ 21 h 1066"/>
                    <a:gd name="T90" fmla="*/ 123 w 980"/>
                    <a:gd name="T91" fmla="*/ 74 h 1066"/>
                    <a:gd name="T92" fmla="*/ 107 w 980"/>
                    <a:gd name="T93" fmla="*/ 125 h 1066"/>
                    <a:gd name="T94" fmla="*/ 68 w 980"/>
                    <a:gd name="T95" fmla="*/ 147 h 1066"/>
                    <a:gd name="T96" fmla="*/ 11 w 980"/>
                    <a:gd name="T97" fmla="*/ 249 h 1066"/>
                    <a:gd name="T98" fmla="*/ 24 w 980"/>
                    <a:gd name="T99" fmla="*/ 285 h 1066"/>
                    <a:gd name="T100" fmla="*/ 0 w 980"/>
                    <a:gd name="T101" fmla="*/ 340 h 1066"/>
                    <a:gd name="T102" fmla="*/ 32 w 980"/>
                    <a:gd name="T103" fmla="*/ 388 h 106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980"/>
                    <a:gd name="T157" fmla="*/ 0 h 1066"/>
                    <a:gd name="T158" fmla="*/ 980 w 980"/>
                    <a:gd name="T159" fmla="*/ 1066 h 1066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980" h="1066">
                      <a:moveTo>
                        <a:pt x="37" y="397"/>
                      </a:moveTo>
                      <a:lnTo>
                        <a:pt x="63" y="424"/>
                      </a:lnTo>
                      <a:lnTo>
                        <a:pt x="89" y="453"/>
                      </a:lnTo>
                      <a:lnTo>
                        <a:pt x="143" y="491"/>
                      </a:lnTo>
                      <a:lnTo>
                        <a:pt x="223" y="488"/>
                      </a:lnTo>
                      <a:lnTo>
                        <a:pt x="319" y="468"/>
                      </a:lnTo>
                      <a:lnTo>
                        <a:pt x="340" y="493"/>
                      </a:lnTo>
                      <a:lnTo>
                        <a:pt x="371" y="488"/>
                      </a:lnTo>
                      <a:lnTo>
                        <a:pt x="376" y="564"/>
                      </a:lnTo>
                      <a:lnTo>
                        <a:pt x="420" y="627"/>
                      </a:lnTo>
                      <a:lnTo>
                        <a:pt x="447" y="709"/>
                      </a:lnTo>
                      <a:lnTo>
                        <a:pt x="417" y="804"/>
                      </a:lnTo>
                      <a:lnTo>
                        <a:pt x="455" y="883"/>
                      </a:lnTo>
                      <a:lnTo>
                        <a:pt x="466" y="955"/>
                      </a:lnTo>
                      <a:lnTo>
                        <a:pt x="511" y="1066"/>
                      </a:lnTo>
                      <a:lnTo>
                        <a:pt x="637" y="1051"/>
                      </a:lnTo>
                      <a:lnTo>
                        <a:pt x="711" y="972"/>
                      </a:lnTo>
                      <a:lnTo>
                        <a:pt x="717" y="927"/>
                      </a:lnTo>
                      <a:lnTo>
                        <a:pt x="755" y="906"/>
                      </a:lnTo>
                      <a:lnTo>
                        <a:pt x="744" y="841"/>
                      </a:lnTo>
                      <a:lnTo>
                        <a:pt x="825" y="778"/>
                      </a:lnTo>
                      <a:lnTo>
                        <a:pt x="826" y="703"/>
                      </a:lnTo>
                      <a:lnTo>
                        <a:pt x="803" y="643"/>
                      </a:lnTo>
                      <a:lnTo>
                        <a:pt x="842" y="576"/>
                      </a:lnTo>
                      <a:lnTo>
                        <a:pt x="928" y="495"/>
                      </a:lnTo>
                      <a:lnTo>
                        <a:pt x="980" y="407"/>
                      </a:lnTo>
                      <a:lnTo>
                        <a:pt x="974" y="383"/>
                      </a:lnTo>
                      <a:lnTo>
                        <a:pt x="891" y="406"/>
                      </a:lnTo>
                      <a:lnTo>
                        <a:pt x="863" y="371"/>
                      </a:lnTo>
                      <a:lnTo>
                        <a:pt x="815" y="337"/>
                      </a:lnTo>
                      <a:lnTo>
                        <a:pt x="798" y="293"/>
                      </a:lnTo>
                      <a:lnTo>
                        <a:pt x="758" y="206"/>
                      </a:lnTo>
                      <a:lnTo>
                        <a:pt x="710" y="118"/>
                      </a:lnTo>
                      <a:lnTo>
                        <a:pt x="686" y="88"/>
                      </a:lnTo>
                      <a:lnTo>
                        <a:pt x="664" y="101"/>
                      </a:lnTo>
                      <a:lnTo>
                        <a:pt x="606" y="87"/>
                      </a:lnTo>
                      <a:lnTo>
                        <a:pt x="532" y="81"/>
                      </a:lnTo>
                      <a:lnTo>
                        <a:pt x="518" y="109"/>
                      </a:lnTo>
                      <a:lnTo>
                        <a:pt x="465" y="77"/>
                      </a:lnTo>
                      <a:lnTo>
                        <a:pt x="391" y="49"/>
                      </a:lnTo>
                      <a:lnTo>
                        <a:pt x="409" y="0"/>
                      </a:lnTo>
                      <a:lnTo>
                        <a:pt x="375" y="3"/>
                      </a:lnTo>
                      <a:lnTo>
                        <a:pt x="273" y="8"/>
                      </a:lnTo>
                      <a:lnTo>
                        <a:pt x="221" y="31"/>
                      </a:lnTo>
                      <a:lnTo>
                        <a:pt x="168" y="21"/>
                      </a:lnTo>
                      <a:lnTo>
                        <a:pt x="123" y="74"/>
                      </a:lnTo>
                      <a:lnTo>
                        <a:pt x="107" y="125"/>
                      </a:lnTo>
                      <a:lnTo>
                        <a:pt x="68" y="147"/>
                      </a:lnTo>
                      <a:lnTo>
                        <a:pt x="11" y="249"/>
                      </a:lnTo>
                      <a:lnTo>
                        <a:pt x="24" y="285"/>
                      </a:lnTo>
                      <a:lnTo>
                        <a:pt x="0" y="340"/>
                      </a:lnTo>
                      <a:lnTo>
                        <a:pt x="32" y="3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eaLnBrk="1" hangingPunct="1">
                    <a:lnSpc>
                      <a:spcPct val="90000"/>
                    </a:lnSpc>
                    <a:defRPr/>
                  </a:pPr>
                  <a:endParaRPr lang="en-GB" sz="2200" b="1">
                    <a:solidFill>
                      <a:srgbClr val="00B2EF"/>
                    </a:solidFill>
                    <a:latin typeface="Arial" panose="020B0604020202020204" pitchFamily="34" charset="0"/>
                    <a:ea typeface="+mn-ea"/>
                    <a:cs typeface="Arial" charset="0"/>
                  </a:endParaRPr>
                </a:p>
              </p:txBody>
            </p:sp>
            <p:sp>
              <p:nvSpPr>
                <p:cNvPr id="440" name="Freeform 47"/>
                <p:cNvSpPr>
                  <a:spLocks noChangeArrowheads="1"/>
                </p:cNvSpPr>
                <p:nvPr/>
              </p:nvSpPr>
              <p:spPr bwMode="auto">
                <a:xfrm>
                  <a:off x="1970" y="1363"/>
                  <a:ext cx="860" cy="635"/>
                </a:xfrm>
                <a:custGeom>
                  <a:avLst/>
                  <a:gdLst>
                    <a:gd name="T0" fmla="*/ 4 w 860"/>
                    <a:gd name="T1" fmla="*/ 166 h 635"/>
                    <a:gd name="T2" fmla="*/ 95 w 860"/>
                    <a:gd name="T3" fmla="*/ 148 h 635"/>
                    <a:gd name="T4" fmla="*/ 98 w 860"/>
                    <a:gd name="T5" fmla="*/ 120 h 635"/>
                    <a:gd name="T6" fmla="*/ 125 w 860"/>
                    <a:gd name="T7" fmla="*/ 81 h 635"/>
                    <a:gd name="T8" fmla="*/ 157 w 860"/>
                    <a:gd name="T9" fmla="*/ 58 h 635"/>
                    <a:gd name="T10" fmla="*/ 183 w 860"/>
                    <a:gd name="T11" fmla="*/ 52 h 635"/>
                    <a:gd name="T12" fmla="*/ 275 w 860"/>
                    <a:gd name="T13" fmla="*/ 50 h 635"/>
                    <a:gd name="T14" fmla="*/ 309 w 860"/>
                    <a:gd name="T15" fmla="*/ 32 h 635"/>
                    <a:gd name="T16" fmla="*/ 447 w 860"/>
                    <a:gd name="T17" fmla="*/ 39 h 635"/>
                    <a:gd name="T18" fmla="*/ 413 w 860"/>
                    <a:gd name="T19" fmla="*/ 7 h 635"/>
                    <a:gd name="T20" fmla="*/ 491 w 860"/>
                    <a:gd name="T21" fmla="*/ 11 h 635"/>
                    <a:gd name="T22" fmla="*/ 628 w 860"/>
                    <a:gd name="T23" fmla="*/ 7 h 635"/>
                    <a:gd name="T24" fmla="*/ 724 w 860"/>
                    <a:gd name="T25" fmla="*/ 31 h 635"/>
                    <a:gd name="T26" fmla="*/ 552 w 860"/>
                    <a:gd name="T27" fmla="*/ 63 h 635"/>
                    <a:gd name="T28" fmla="*/ 642 w 860"/>
                    <a:gd name="T29" fmla="*/ 72 h 635"/>
                    <a:gd name="T30" fmla="*/ 715 w 860"/>
                    <a:gd name="T31" fmla="*/ 68 h 635"/>
                    <a:gd name="T32" fmla="*/ 745 w 860"/>
                    <a:gd name="T33" fmla="*/ 72 h 635"/>
                    <a:gd name="T34" fmla="*/ 819 w 860"/>
                    <a:gd name="T35" fmla="*/ 54 h 635"/>
                    <a:gd name="T36" fmla="*/ 825 w 860"/>
                    <a:gd name="T37" fmla="*/ 89 h 635"/>
                    <a:gd name="T38" fmla="*/ 805 w 860"/>
                    <a:gd name="T39" fmla="*/ 101 h 635"/>
                    <a:gd name="T40" fmla="*/ 764 w 860"/>
                    <a:gd name="T41" fmla="*/ 142 h 635"/>
                    <a:gd name="T42" fmla="*/ 761 w 860"/>
                    <a:gd name="T43" fmla="*/ 188 h 635"/>
                    <a:gd name="T44" fmla="*/ 777 w 860"/>
                    <a:gd name="T45" fmla="*/ 203 h 635"/>
                    <a:gd name="T46" fmla="*/ 752 w 860"/>
                    <a:gd name="T47" fmla="*/ 236 h 635"/>
                    <a:gd name="T48" fmla="*/ 721 w 860"/>
                    <a:gd name="T49" fmla="*/ 258 h 635"/>
                    <a:gd name="T50" fmla="*/ 764 w 860"/>
                    <a:gd name="T51" fmla="*/ 289 h 635"/>
                    <a:gd name="T52" fmla="*/ 747 w 860"/>
                    <a:gd name="T53" fmla="*/ 304 h 635"/>
                    <a:gd name="T54" fmla="*/ 692 w 860"/>
                    <a:gd name="T55" fmla="*/ 304 h 635"/>
                    <a:gd name="T56" fmla="*/ 674 w 860"/>
                    <a:gd name="T57" fmla="*/ 351 h 635"/>
                    <a:gd name="T58" fmla="*/ 727 w 860"/>
                    <a:gd name="T59" fmla="*/ 368 h 635"/>
                    <a:gd name="T60" fmla="*/ 684 w 860"/>
                    <a:gd name="T61" fmla="*/ 372 h 635"/>
                    <a:gd name="T62" fmla="*/ 633 w 860"/>
                    <a:gd name="T63" fmla="*/ 381 h 635"/>
                    <a:gd name="T64" fmla="*/ 628 w 860"/>
                    <a:gd name="T65" fmla="*/ 403 h 635"/>
                    <a:gd name="T66" fmla="*/ 661 w 860"/>
                    <a:gd name="T67" fmla="*/ 439 h 635"/>
                    <a:gd name="T68" fmla="*/ 563 w 860"/>
                    <a:gd name="T69" fmla="*/ 463 h 635"/>
                    <a:gd name="T70" fmla="*/ 498 w 860"/>
                    <a:gd name="T71" fmla="*/ 493 h 635"/>
                    <a:gd name="T72" fmla="*/ 464 w 860"/>
                    <a:gd name="T73" fmla="*/ 514 h 635"/>
                    <a:gd name="T74" fmla="*/ 457 w 860"/>
                    <a:gd name="T75" fmla="*/ 558 h 635"/>
                    <a:gd name="T76" fmla="*/ 437 w 860"/>
                    <a:gd name="T77" fmla="*/ 599 h 635"/>
                    <a:gd name="T78" fmla="*/ 395 w 860"/>
                    <a:gd name="T79" fmla="*/ 635 h 635"/>
                    <a:gd name="T80" fmla="*/ 332 w 860"/>
                    <a:gd name="T81" fmla="*/ 595 h 635"/>
                    <a:gd name="T82" fmla="*/ 277 w 860"/>
                    <a:gd name="T83" fmla="*/ 504 h 635"/>
                    <a:gd name="T84" fmla="*/ 285 w 860"/>
                    <a:gd name="T85" fmla="*/ 446 h 635"/>
                    <a:gd name="T86" fmla="*/ 319 w 860"/>
                    <a:gd name="T87" fmla="*/ 404 h 635"/>
                    <a:gd name="T88" fmla="*/ 262 w 860"/>
                    <a:gd name="T89" fmla="*/ 389 h 635"/>
                    <a:gd name="T90" fmla="*/ 281 w 860"/>
                    <a:gd name="T91" fmla="*/ 368 h 635"/>
                    <a:gd name="T92" fmla="*/ 269 w 860"/>
                    <a:gd name="T93" fmla="*/ 368 h 635"/>
                    <a:gd name="T94" fmla="*/ 247 w 860"/>
                    <a:gd name="T95" fmla="*/ 353 h 635"/>
                    <a:gd name="T96" fmla="*/ 229 w 860"/>
                    <a:gd name="T97" fmla="*/ 286 h 635"/>
                    <a:gd name="T98" fmla="*/ 171 w 860"/>
                    <a:gd name="T99" fmla="*/ 237 h 635"/>
                    <a:gd name="T100" fmla="*/ 48 w 860"/>
                    <a:gd name="T101" fmla="*/ 232 h 635"/>
                    <a:gd name="T102" fmla="*/ 20 w 860"/>
                    <a:gd name="T103" fmla="*/ 213 h 635"/>
                    <a:gd name="T104" fmla="*/ 52 w 860"/>
                    <a:gd name="T105" fmla="*/ 198 h 635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860"/>
                    <a:gd name="T160" fmla="*/ 0 h 635"/>
                    <a:gd name="T161" fmla="*/ 860 w 860"/>
                    <a:gd name="T162" fmla="*/ 635 h 635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860" h="635">
                      <a:moveTo>
                        <a:pt x="0" y="176"/>
                      </a:moveTo>
                      <a:lnTo>
                        <a:pt x="4" y="166"/>
                      </a:lnTo>
                      <a:lnTo>
                        <a:pt x="58" y="148"/>
                      </a:lnTo>
                      <a:lnTo>
                        <a:pt x="95" y="148"/>
                      </a:lnTo>
                      <a:lnTo>
                        <a:pt x="125" y="108"/>
                      </a:lnTo>
                      <a:lnTo>
                        <a:pt x="98" y="120"/>
                      </a:lnTo>
                      <a:lnTo>
                        <a:pt x="74" y="108"/>
                      </a:lnTo>
                      <a:lnTo>
                        <a:pt x="125" y="81"/>
                      </a:lnTo>
                      <a:lnTo>
                        <a:pt x="162" y="79"/>
                      </a:lnTo>
                      <a:lnTo>
                        <a:pt x="157" y="58"/>
                      </a:lnTo>
                      <a:lnTo>
                        <a:pt x="217" y="72"/>
                      </a:lnTo>
                      <a:lnTo>
                        <a:pt x="183" y="52"/>
                      </a:lnTo>
                      <a:lnTo>
                        <a:pt x="248" y="39"/>
                      </a:lnTo>
                      <a:lnTo>
                        <a:pt x="275" y="50"/>
                      </a:lnTo>
                      <a:lnTo>
                        <a:pt x="323" y="54"/>
                      </a:lnTo>
                      <a:lnTo>
                        <a:pt x="309" y="32"/>
                      </a:lnTo>
                      <a:lnTo>
                        <a:pt x="390" y="59"/>
                      </a:lnTo>
                      <a:lnTo>
                        <a:pt x="447" y="39"/>
                      </a:lnTo>
                      <a:lnTo>
                        <a:pt x="377" y="11"/>
                      </a:lnTo>
                      <a:lnTo>
                        <a:pt x="413" y="7"/>
                      </a:lnTo>
                      <a:lnTo>
                        <a:pt x="472" y="24"/>
                      </a:lnTo>
                      <a:lnTo>
                        <a:pt x="491" y="11"/>
                      </a:lnTo>
                      <a:lnTo>
                        <a:pt x="483" y="0"/>
                      </a:lnTo>
                      <a:lnTo>
                        <a:pt x="628" y="7"/>
                      </a:lnTo>
                      <a:lnTo>
                        <a:pt x="684" y="20"/>
                      </a:lnTo>
                      <a:lnTo>
                        <a:pt x="724" y="31"/>
                      </a:lnTo>
                      <a:lnTo>
                        <a:pt x="569" y="46"/>
                      </a:lnTo>
                      <a:lnTo>
                        <a:pt x="552" y="63"/>
                      </a:lnTo>
                      <a:lnTo>
                        <a:pt x="664" y="59"/>
                      </a:lnTo>
                      <a:lnTo>
                        <a:pt x="642" y="72"/>
                      </a:lnTo>
                      <a:lnTo>
                        <a:pt x="710" y="48"/>
                      </a:lnTo>
                      <a:lnTo>
                        <a:pt x="715" y="68"/>
                      </a:lnTo>
                      <a:lnTo>
                        <a:pt x="682" y="103"/>
                      </a:lnTo>
                      <a:lnTo>
                        <a:pt x="745" y="72"/>
                      </a:lnTo>
                      <a:lnTo>
                        <a:pt x="785" y="58"/>
                      </a:lnTo>
                      <a:lnTo>
                        <a:pt x="819" y="54"/>
                      </a:lnTo>
                      <a:lnTo>
                        <a:pt x="860" y="66"/>
                      </a:lnTo>
                      <a:lnTo>
                        <a:pt x="825" y="89"/>
                      </a:lnTo>
                      <a:lnTo>
                        <a:pt x="729" y="100"/>
                      </a:lnTo>
                      <a:lnTo>
                        <a:pt x="805" y="101"/>
                      </a:lnTo>
                      <a:lnTo>
                        <a:pt x="744" y="117"/>
                      </a:lnTo>
                      <a:lnTo>
                        <a:pt x="764" y="142"/>
                      </a:lnTo>
                      <a:lnTo>
                        <a:pt x="735" y="159"/>
                      </a:lnTo>
                      <a:lnTo>
                        <a:pt x="761" y="188"/>
                      </a:lnTo>
                      <a:lnTo>
                        <a:pt x="744" y="199"/>
                      </a:lnTo>
                      <a:lnTo>
                        <a:pt x="777" y="203"/>
                      </a:lnTo>
                      <a:lnTo>
                        <a:pt x="740" y="218"/>
                      </a:lnTo>
                      <a:lnTo>
                        <a:pt x="752" y="236"/>
                      </a:lnTo>
                      <a:lnTo>
                        <a:pt x="758" y="266"/>
                      </a:lnTo>
                      <a:lnTo>
                        <a:pt x="721" y="258"/>
                      </a:lnTo>
                      <a:lnTo>
                        <a:pt x="737" y="282"/>
                      </a:lnTo>
                      <a:lnTo>
                        <a:pt x="764" y="289"/>
                      </a:lnTo>
                      <a:lnTo>
                        <a:pt x="715" y="292"/>
                      </a:lnTo>
                      <a:lnTo>
                        <a:pt x="747" y="304"/>
                      </a:lnTo>
                      <a:lnTo>
                        <a:pt x="717" y="319"/>
                      </a:lnTo>
                      <a:lnTo>
                        <a:pt x="692" y="304"/>
                      </a:lnTo>
                      <a:lnTo>
                        <a:pt x="652" y="318"/>
                      </a:lnTo>
                      <a:lnTo>
                        <a:pt x="674" y="351"/>
                      </a:lnTo>
                      <a:lnTo>
                        <a:pt x="684" y="342"/>
                      </a:lnTo>
                      <a:lnTo>
                        <a:pt x="727" y="368"/>
                      </a:lnTo>
                      <a:lnTo>
                        <a:pt x="728" y="394"/>
                      </a:lnTo>
                      <a:lnTo>
                        <a:pt x="684" y="372"/>
                      </a:lnTo>
                      <a:lnTo>
                        <a:pt x="643" y="357"/>
                      </a:lnTo>
                      <a:lnTo>
                        <a:pt x="633" y="381"/>
                      </a:lnTo>
                      <a:lnTo>
                        <a:pt x="659" y="397"/>
                      </a:lnTo>
                      <a:lnTo>
                        <a:pt x="628" y="403"/>
                      </a:lnTo>
                      <a:lnTo>
                        <a:pt x="718" y="408"/>
                      </a:lnTo>
                      <a:lnTo>
                        <a:pt x="661" y="439"/>
                      </a:lnTo>
                      <a:lnTo>
                        <a:pt x="605" y="452"/>
                      </a:lnTo>
                      <a:lnTo>
                        <a:pt x="563" y="463"/>
                      </a:lnTo>
                      <a:lnTo>
                        <a:pt x="541" y="494"/>
                      </a:lnTo>
                      <a:lnTo>
                        <a:pt x="498" y="493"/>
                      </a:lnTo>
                      <a:lnTo>
                        <a:pt x="490" y="514"/>
                      </a:lnTo>
                      <a:lnTo>
                        <a:pt x="464" y="514"/>
                      </a:lnTo>
                      <a:lnTo>
                        <a:pt x="450" y="528"/>
                      </a:lnTo>
                      <a:lnTo>
                        <a:pt x="457" y="558"/>
                      </a:lnTo>
                      <a:lnTo>
                        <a:pt x="426" y="580"/>
                      </a:lnTo>
                      <a:lnTo>
                        <a:pt x="437" y="599"/>
                      </a:lnTo>
                      <a:lnTo>
                        <a:pt x="424" y="635"/>
                      </a:lnTo>
                      <a:lnTo>
                        <a:pt x="395" y="635"/>
                      </a:lnTo>
                      <a:lnTo>
                        <a:pt x="360" y="615"/>
                      </a:lnTo>
                      <a:lnTo>
                        <a:pt x="332" y="595"/>
                      </a:lnTo>
                      <a:lnTo>
                        <a:pt x="298" y="545"/>
                      </a:lnTo>
                      <a:lnTo>
                        <a:pt x="277" y="504"/>
                      </a:lnTo>
                      <a:lnTo>
                        <a:pt x="269" y="473"/>
                      </a:lnTo>
                      <a:lnTo>
                        <a:pt x="285" y="446"/>
                      </a:lnTo>
                      <a:lnTo>
                        <a:pt x="312" y="421"/>
                      </a:lnTo>
                      <a:lnTo>
                        <a:pt x="319" y="404"/>
                      </a:lnTo>
                      <a:lnTo>
                        <a:pt x="292" y="402"/>
                      </a:lnTo>
                      <a:lnTo>
                        <a:pt x="262" y="389"/>
                      </a:lnTo>
                      <a:lnTo>
                        <a:pt x="316" y="389"/>
                      </a:lnTo>
                      <a:lnTo>
                        <a:pt x="281" y="368"/>
                      </a:lnTo>
                      <a:lnTo>
                        <a:pt x="300" y="363"/>
                      </a:lnTo>
                      <a:lnTo>
                        <a:pt x="269" y="368"/>
                      </a:lnTo>
                      <a:lnTo>
                        <a:pt x="249" y="368"/>
                      </a:lnTo>
                      <a:lnTo>
                        <a:pt x="247" y="353"/>
                      </a:lnTo>
                      <a:lnTo>
                        <a:pt x="262" y="329"/>
                      </a:lnTo>
                      <a:lnTo>
                        <a:pt x="229" y="286"/>
                      </a:lnTo>
                      <a:lnTo>
                        <a:pt x="204" y="249"/>
                      </a:lnTo>
                      <a:lnTo>
                        <a:pt x="171" y="237"/>
                      </a:lnTo>
                      <a:lnTo>
                        <a:pt x="110" y="242"/>
                      </a:lnTo>
                      <a:lnTo>
                        <a:pt x="48" y="232"/>
                      </a:lnTo>
                      <a:lnTo>
                        <a:pt x="67" y="222"/>
                      </a:lnTo>
                      <a:lnTo>
                        <a:pt x="20" y="213"/>
                      </a:lnTo>
                      <a:lnTo>
                        <a:pt x="102" y="194"/>
                      </a:lnTo>
                      <a:lnTo>
                        <a:pt x="52" y="198"/>
                      </a:lnTo>
                      <a:lnTo>
                        <a:pt x="0" y="17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eaLnBrk="1" hangingPunct="1">
                    <a:lnSpc>
                      <a:spcPct val="90000"/>
                    </a:lnSpc>
                    <a:defRPr/>
                  </a:pPr>
                  <a:endParaRPr lang="en-GB" sz="2200" b="1">
                    <a:solidFill>
                      <a:srgbClr val="00B2EF"/>
                    </a:solidFill>
                    <a:latin typeface="Arial" panose="020B0604020202020204" pitchFamily="34" charset="0"/>
                    <a:ea typeface="+mn-ea"/>
                    <a:cs typeface="Arial" charset="0"/>
                  </a:endParaRPr>
                </a:p>
              </p:txBody>
            </p:sp>
          </p:grpSp>
          <p:grpSp>
            <p:nvGrpSpPr>
              <p:cNvPr id="399" name="Group 48" descr="Light downward diagonal"/>
              <p:cNvGrpSpPr>
                <a:grpSpLocks/>
              </p:cNvGrpSpPr>
              <p:nvPr/>
            </p:nvGrpSpPr>
            <p:grpSpPr bwMode="auto">
              <a:xfrm>
                <a:off x="618" y="1378"/>
                <a:ext cx="5093" cy="2453"/>
                <a:chOff x="618" y="1378"/>
                <a:chExt cx="5093" cy="2453"/>
              </a:xfrm>
              <a:grpFill/>
            </p:grpSpPr>
            <p:sp>
              <p:nvSpPr>
                <p:cNvPr id="400" name="Freeform 49"/>
                <p:cNvSpPr>
                  <a:spLocks noChangeArrowheads="1"/>
                </p:cNvSpPr>
                <p:nvPr/>
              </p:nvSpPr>
              <p:spPr bwMode="auto">
                <a:xfrm>
                  <a:off x="3616" y="3153"/>
                  <a:ext cx="101" cy="198"/>
                </a:xfrm>
                <a:custGeom>
                  <a:avLst/>
                  <a:gdLst>
                    <a:gd name="T0" fmla="*/ 0 w 101"/>
                    <a:gd name="T1" fmla="*/ 142 h 198"/>
                    <a:gd name="T2" fmla="*/ 10 w 101"/>
                    <a:gd name="T3" fmla="*/ 183 h 198"/>
                    <a:gd name="T4" fmla="*/ 29 w 101"/>
                    <a:gd name="T5" fmla="*/ 198 h 198"/>
                    <a:gd name="T6" fmla="*/ 59 w 101"/>
                    <a:gd name="T7" fmla="*/ 183 h 198"/>
                    <a:gd name="T8" fmla="*/ 101 w 101"/>
                    <a:gd name="T9" fmla="*/ 50 h 198"/>
                    <a:gd name="T10" fmla="*/ 83 w 101"/>
                    <a:gd name="T11" fmla="*/ 0 h 198"/>
                    <a:gd name="T12" fmla="*/ 10 w 101"/>
                    <a:gd name="T13" fmla="*/ 78 h 198"/>
                    <a:gd name="T14" fmla="*/ 18 w 101"/>
                    <a:gd name="T15" fmla="*/ 111 h 198"/>
                    <a:gd name="T16" fmla="*/ 0 w 101"/>
                    <a:gd name="T17" fmla="*/ 142 h 198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101"/>
                    <a:gd name="T28" fmla="*/ 0 h 198"/>
                    <a:gd name="T29" fmla="*/ 101 w 101"/>
                    <a:gd name="T30" fmla="*/ 198 h 198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101" h="198">
                      <a:moveTo>
                        <a:pt x="0" y="142"/>
                      </a:moveTo>
                      <a:lnTo>
                        <a:pt x="10" y="183"/>
                      </a:lnTo>
                      <a:lnTo>
                        <a:pt x="29" y="198"/>
                      </a:lnTo>
                      <a:lnTo>
                        <a:pt x="59" y="183"/>
                      </a:lnTo>
                      <a:lnTo>
                        <a:pt x="101" y="50"/>
                      </a:lnTo>
                      <a:lnTo>
                        <a:pt x="83" y="0"/>
                      </a:lnTo>
                      <a:lnTo>
                        <a:pt x="10" y="78"/>
                      </a:lnTo>
                      <a:lnTo>
                        <a:pt x="18" y="111"/>
                      </a:lnTo>
                      <a:lnTo>
                        <a:pt x="0" y="14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eaLnBrk="1" hangingPunct="1">
                    <a:lnSpc>
                      <a:spcPct val="90000"/>
                    </a:lnSpc>
                    <a:defRPr/>
                  </a:pPr>
                  <a:endParaRPr lang="en-GB" sz="2200" b="1">
                    <a:solidFill>
                      <a:srgbClr val="00B2EF"/>
                    </a:solidFill>
                    <a:latin typeface="Arial" panose="020B0604020202020204" pitchFamily="34" charset="0"/>
                    <a:ea typeface="+mn-ea"/>
                    <a:cs typeface="Arial" charset="0"/>
                  </a:endParaRPr>
                </a:p>
              </p:txBody>
            </p:sp>
            <p:sp>
              <p:nvSpPr>
                <p:cNvPr id="401" name="Freeform 50"/>
                <p:cNvSpPr>
                  <a:spLocks noChangeArrowheads="1"/>
                </p:cNvSpPr>
                <p:nvPr/>
              </p:nvSpPr>
              <p:spPr bwMode="auto">
                <a:xfrm>
                  <a:off x="4694" y="2954"/>
                  <a:ext cx="89" cy="102"/>
                </a:xfrm>
                <a:custGeom>
                  <a:avLst/>
                  <a:gdLst>
                    <a:gd name="T0" fmla="*/ 0 w 89"/>
                    <a:gd name="T1" fmla="*/ 63 h 102"/>
                    <a:gd name="T2" fmla="*/ 5 w 89"/>
                    <a:gd name="T3" fmla="*/ 99 h 102"/>
                    <a:gd name="T4" fmla="*/ 34 w 89"/>
                    <a:gd name="T5" fmla="*/ 102 h 102"/>
                    <a:gd name="T6" fmla="*/ 56 w 89"/>
                    <a:gd name="T7" fmla="*/ 87 h 102"/>
                    <a:gd name="T8" fmla="*/ 34 w 89"/>
                    <a:gd name="T9" fmla="*/ 50 h 102"/>
                    <a:gd name="T10" fmla="*/ 77 w 89"/>
                    <a:gd name="T11" fmla="*/ 18 h 102"/>
                    <a:gd name="T12" fmla="*/ 89 w 89"/>
                    <a:gd name="T13" fmla="*/ 0 h 102"/>
                    <a:gd name="T14" fmla="*/ 31 w 89"/>
                    <a:gd name="T15" fmla="*/ 5 h 102"/>
                    <a:gd name="T16" fmla="*/ 16 w 89"/>
                    <a:gd name="T17" fmla="*/ 14 h 102"/>
                    <a:gd name="T18" fmla="*/ 0 w 89"/>
                    <a:gd name="T19" fmla="*/ 63 h 102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89"/>
                    <a:gd name="T31" fmla="*/ 0 h 102"/>
                    <a:gd name="T32" fmla="*/ 89 w 89"/>
                    <a:gd name="T33" fmla="*/ 102 h 102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89" h="102">
                      <a:moveTo>
                        <a:pt x="0" y="63"/>
                      </a:moveTo>
                      <a:lnTo>
                        <a:pt x="5" y="99"/>
                      </a:lnTo>
                      <a:lnTo>
                        <a:pt x="34" y="102"/>
                      </a:lnTo>
                      <a:lnTo>
                        <a:pt x="56" y="87"/>
                      </a:lnTo>
                      <a:lnTo>
                        <a:pt x="34" y="50"/>
                      </a:lnTo>
                      <a:lnTo>
                        <a:pt x="77" y="18"/>
                      </a:lnTo>
                      <a:lnTo>
                        <a:pt x="89" y="0"/>
                      </a:lnTo>
                      <a:lnTo>
                        <a:pt x="31" y="5"/>
                      </a:lnTo>
                      <a:lnTo>
                        <a:pt x="16" y="14"/>
                      </a:lnTo>
                      <a:lnTo>
                        <a:pt x="0" y="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/>
                <a:lstStyle/>
                <a:p>
                  <a:pPr eaLnBrk="1" hangingPunct="1">
                    <a:lnSpc>
                      <a:spcPct val="90000"/>
                    </a:lnSpc>
                    <a:defRPr/>
                  </a:pPr>
                  <a:endParaRPr lang="en-GB" sz="2200" b="1">
                    <a:solidFill>
                      <a:srgbClr val="00B2EF"/>
                    </a:solidFill>
                    <a:latin typeface="Arial" panose="020B0604020202020204" pitchFamily="34" charset="0"/>
                    <a:ea typeface="+mn-ea"/>
                    <a:cs typeface="Arial" charset="0"/>
                  </a:endParaRPr>
                </a:p>
              </p:txBody>
            </p:sp>
            <p:grpSp>
              <p:nvGrpSpPr>
                <p:cNvPr id="402" name="Group 51" descr="Light downward diagonal"/>
                <p:cNvGrpSpPr>
                  <a:grpSpLocks/>
                </p:cNvGrpSpPr>
                <p:nvPr/>
              </p:nvGrpSpPr>
              <p:grpSpPr bwMode="auto">
                <a:xfrm>
                  <a:off x="618" y="1378"/>
                  <a:ext cx="5093" cy="2453"/>
                  <a:chOff x="618" y="1378"/>
                  <a:chExt cx="5093" cy="2453"/>
                </a:xfrm>
                <a:grpFill/>
              </p:grpSpPr>
              <p:sp>
                <p:nvSpPr>
                  <p:cNvPr id="403" name="Freeform 52"/>
                  <p:cNvSpPr>
                    <a:spLocks noChangeArrowheads="1"/>
                  </p:cNvSpPr>
                  <p:nvPr/>
                </p:nvSpPr>
                <p:spPr bwMode="auto">
                  <a:xfrm>
                    <a:off x="2655" y="1853"/>
                    <a:ext cx="157" cy="73"/>
                  </a:xfrm>
                  <a:custGeom>
                    <a:avLst/>
                    <a:gdLst>
                      <a:gd name="T0" fmla="*/ 20 w 157"/>
                      <a:gd name="T1" fmla="*/ 0 h 73"/>
                      <a:gd name="T2" fmla="*/ 47 w 157"/>
                      <a:gd name="T3" fmla="*/ 30 h 73"/>
                      <a:gd name="T4" fmla="*/ 89 w 157"/>
                      <a:gd name="T5" fmla="*/ 7 h 73"/>
                      <a:gd name="T6" fmla="*/ 142 w 157"/>
                      <a:gd name="T7" fmla="*/ 3 h 73"/>
                      <a:gd name="T8" fmla="*/ 157 w 157"/>
                      <a:gd name="T9" fmla="*/ 33 h 73"/>
                      <a:gd name="T10" fmla="*/ 78 w 157"/>
                      <a:gd name="T11" fmla="*/ 73 h 73"/>
                      <a:gd name="T12" fmla="*/ 26 w 157"/>
                      <a:gd name="T13" fmla="*/ 63 h 73"/>
                      <a:gd name="T14" fmla="*/ 0 w 157"/>
                      <a:gd name="T15" fmla="*/ 26 h 73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w 157"/>
                      <a:gd name="T25" fmla="*/ 0 h 73"/>
                      <a:gd name="T26" fmla="*/ 157 w 157"/>
                      <a:gd name="T27" fmla="*/ 73 h 73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T24" t="T25" r="T26" b="T27"/>
                    <a:pathLst>
                      <a:path w="157" h="73">
                        <a:moveTo>
                          <a:pt x="20" y="0"/>
                        </a:moveTo>
                        <a:lnTo>
                          <a:pt x="47" y="30"/>
                        </a:lnTo>
                        <a:lnTo>
                          <a:pt x="89" y="7"/>
                        </a:lnTo>
                        <a:lnTo>
                          <a:pt x="142" y="3"/>
                        </a:lnTo>
                        <a:lnTo>
                          <a:pt x="157" y="33"/>
                        </a:lnTo>
                        <a:lnTo>
                          <a:pt x="78" y="73"/>
                        </a:lnTo>
                        <a:lnTo>
                          <a:pt x="26" y="63"/>
                        </a:lnTo>
                        <a:lnTo>
                          <a:pt x="0" y="26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04" name="Freeform 53"/>
                  <p:cNvSpPr>
                    <a:spLocks noChangeArrowheads="1"/>
                  </p:cNvSpPr>
                  <p:nvPr/>
                </p:nvSpPr>
                <p:spPr bwMode="auto">
                  <a:xfrm>
                    <a:off x="1763" y="1869"/>
                    <a:ext cx="90" cy="62"/>
                  </a:xfrm>
                  <a:custGeom>
                    <a:avLst/>
                    <a:gdLst>
                      <a:gd name="T0" fmla="*/ 0 w 90"/>
                      <a:gd name="T1" fmla="*/ 51 h 62"/>
                      <a:gd name="T2" fmla="*/ 14 w 90"/>
                      <a:gd name="T3" fmla="*/ 39 h 62"/>
                      <a:gd name="T4" fmla="*/ 24 w 90"/>
                      <a:gd name="T5" fmla="*/ 0 h 62"/>
                      <a:gd name="T6" fmla="*/ 90 w 90"/>
                      <a:gd name="T7" fmla="*/ 53 h 62"/>
                      <a:gd name="T8" fmla="*/ 28 w 90"/>
                      <a:gd name="T9" fmla="*/ 62 h 62"/>
                      <a:gd name="T10" fmla="*/ 0 w 90"/>
                      <a:gd name="T11" fmla="*/ 51 h 62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90"/>
                      <a:gd name="T19" fmla="*/ 0 h 62"/>
                      <a:gd name="T20" fmla="*/ 90 w 90"/>
                      <a:gd name="T21" fmla="*/ 62 h 62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90" h="62">
                        <a:moveTo>
                          <a:pt x="0" y="51"/>
                        </a:moveTo>
                        <a:lnTo>
                          <a:pt x="14" y="39"/>
                        </a:lnTo>
                        <a:lnTo>
                          <a:pt x="24" y="0"/>
                        </a:lnTo>
                        <a:lnTo>
                          <a:pt x="90" y="53"/>
                        </a:lnTo>
                        <a:lnTo>
                          <a:pt x="28" y="62"/>
                        </a:lnTo>
                        <a:lnTo>
                          <a:pt x="0" y="5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05" name="Freeform 54"/>
                  <p:cNvSpPr>
                    <a:spLocks noChangeArrowheads="1"/>
                  </p:cNvSpPr>
                  <p:nvPr/>
                </p:nvSpPr>
                <p:spPr bwMode="auto">
                  <a:xfrm>
                    <a:off x="1213" y="1645"/>
                    <a:ext cx="151" cy="91"/>
                  </a:xfrm>
                  <a:custGeom>
                    <a:avLst/>
                    <a:gdLst>
                      <a:gd name="T0" fmla="*/ 0 w 151"/>
                      <a:gd name="T1" fmla="*/ 71 h 91"/>
                      <a:gd name="T2" fmla="*/ 31 w 151"/>
                      <a:gd name="T3" fmla="*/ 21 h 91"/>
                      <a:gd name="T4" fmla="*/ 19 w 151"/>
                      <a:gd name="T5" fmla="*/ 4 h 91"/>
                      <a:gd name="T6" fmla="*/ 63 w 151"/>
                      <a:gd name="T7" fmla="*/ 0 h 91"/>
                      <a:gd name="T8" fmla="*/ 95 w 151"/>
                      <a:gd name="T9" fmla="*/ 14 h 91"/>
                      <a:gd name="T10" fmla="*/ 117 w 151"/>
                      <a:gd name="T11" fmla="*/ 10 h 91"/>
                      <a:gd name="T12" fmla="*/ 151 w 151"/>
                      <a:gd name="T13" fmla="*/ 28 h 91"/>
                      <a:gd name="T14" fmla="*/ 81 w 151"/>
                      <a:gd name="T15" fmla="*/ 64 h 91"/>
                      <a:gd name="T16" fmla="*/ 75 w 151"/>
                      <a:gd name="T17" fmla="*/ 82 h 91"/>
                      <a:gd name="T18" fmla="*/ 43 w 151"/>
                      <a:gd name="T19" fmla="*/ 91 h 91"/>
                      <a:gd name="T20" fmla="*/ 0 w 151"/>
                      <a:gd name="T21" fmla="*/ 71 h 91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w 151"/>
                      <a:gd name="T34" fmla="*/ 0 h 91"/>
                      <a:gd name="T35" fmla="*/ 151 w 151"/>
                      <a:gd name="T36" fmla="*/ 91 h 91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T33" t="T34" r="T35" b="T36"/>
                    <a:pathLst>
                      <a:path w="151" h="91">
                        <a:moveTo>
                          <a:pt x="0" y="71"/>
                        </a:moveTo>
                        <a:lnTo>
                          <a:pt x="31" y="21"/>
                        </a:lnTo>
                        <a:lnTo>
                          <a:pt x="19" y="4"/>
                        </a:lnTo>
                        <a:lnTo>
                          <a:pt x="63" y="0"/>
                        </a:lnTo>
                        <a:lnTo>
                          <a:pt x="95" y="14"/>
                        </a:lnTo>
                        <a:lnTo>
                          <a:pt x="117" y="10"/>
                        </a:lnTo>
                        <a:lnTo>
                          <a:pt x="151" y="28"/>
                        </a:lnTo>
                        <a:lnTo>
                          <a:pt x="81" y="64"/>
                        </a:lnTo>
                        <a:lnTo>
                          <a:pt x="75" y="82"/>
                        </a:lnTo>
                        <a:lnTo>
                          <a:pt x="43" y="91"/>
                        </a:lnTo>
                        <a:lnTo>
                          <a:pt x="0" y="7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06" name="Freeform 55"/>
                  <p:cNvSpPr>
                    <a:spLocks noChangeArrowheads="1"/>
                  </p:cNvSpPr>
                  <p:nvPr/>
                </p:nvSpPr>
                <p:spPr bwMode="auto">
                  <a:xfrm>
                    <a:off x="1311" y="1679"/>
                    <a:ext cx="259" cy="127"/>
                  </a:xfrm>
                  <a:custGeom>
                    <a:avLst/>
                    <a:gdLst>
                      <a:gd name="T0" fmla="*/ 0 w 259"/>
                      <a:gd name="T1" fmla="*/ 40 h 127"/>
                      <a:gd name="T2" fmla="*/ 40 w 259"/>
                      <a:gd name="T3" fmla="*/ 6 h 127"/>
                      <a:gd name="T4" fmla="*/ 100 w 259"/>
                      <a:gd name="T5" fmla="*/ 28 h 127"/>
                      <a:gd name="T6" fmla="*/ 155 w 259"/>
                      <a:gd name="T7" fmla="*/ 0 h 127"/>
                      <a:gd name="T8" fmla="*/ 195 w 259"/>
                      <a:gd name="T9" fmla="*/ 14 h 127"/>
                      <a:gd name="T10" fmla="*/ 207 w 259"/>
                      <a:gd name="T11" fmla="*/ 60 h 127"/>
                      <a:gd name="T12" fmla="*/ 259 w 259"/>
                      <a:gd name="T13" fmla="*/ 83 h 127"/>
                      <a:gd name="T14" fmla="*/ 229 w 259"/>
                      <a:gd name="T15" fmla="*/ 119 h 127"/>
                      <a:gd name="T16" fmla="*/ 178 w 259"/>
                      <a:gd name="T17" fmla="*/ 100 h 127"/>
                      <a:gd name="T18" fmla="*/ 82 w 259"/>
                      <a:gd name="T19" fmla="*/ 127 h 127"/>
                      <a:gd name="T20" fmla="*/ 24 w 259"/>
                      <a:gd name="T21" fmla="*/ 86 h 127"/>
                      <a:gd name="T22" fmla="*/ 22 w 259"/>
                      <a:gd name="T23" fmla="*/ 73 h 127"/>
                      <a:gd name="T24" fmla="*/ 48 w 259"/>
                      <a:gd name="T25" fmla="*/ 48 h 127"/>
                      <a:gd name="T26" fmla="*/ 14 w 259"/>
                      <a:gd name="T27" fmla="*/ 52 h 127"/>
                      <a:gd name="T28" fmla="*/ 0 w 259"/>
                      <a:gd name="T29" fmla="*/ 40 h 127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w 259"/>
                      <a:gd name="T46" fmla="*/ 0 h 127"/>
                      <a:gd name="T47" fmla="*/ 259 w 259"/>
                      <a:gd name="T48" fmla="*/ 127 h 127"/>
                    </a:gdLst>
                    <a:ahLst/>
                    <a:cxnLst>
                      <a:cxn ang="T30">
                        <a:pos x="T0" y="T1"/>
                      </a:cxn>
                      <a:cxn ang="T31">
                        <a:pos x="T2" y="T3"/>
                      </a:cxn>
                      <a:cxn ang="T32">
                        <a:pos x="T4" y="T5"/>
                      </a:cxn>
                      <a:cxn ang="T33">
                        <a:pos x="T6" y="T7"/>
                      </a:cxn>
                      <a:cxn ang="T34">
                        <a:pos x="T8" y="T9"/>
                      </a:cxn>
                      <a:cxn ang="T35">
                        <a:pos x="T10" y="T11"/>
                      </a:cxn>
                      <a:cxn ang="T36">
                        <a:pos x="T12" y="T13"/>
                      </a:cxn>
                      <a:cxn ang="T37">
                        <a:pos x="T14" y="T15"/>
                      </a:cxn>
                      <a:cxn ang="T38">
                        <a:pos x="T16" y="T17"/>
                      </a:cxn>
                      <a:cxn ang="T39">
                        <a:pos x="T18" y="T19"/>
                      </a:cxn>
                      <a:cxn ang="T40">
                        <a:pos x="T20" y="T21"/>
                      </a:cxn>
                      <a:cxn ang="T41">
                        <a:pos x="T22" y="T23"/>
                      </a:cxn>
                      <a:cxn ang="T42">
                        <a:pos x="T24" y="T25"/>
                      </a:cxn>
                      <a:cxn ang="T43">
                        <a:pos x="T26" y="T27"/>
                      </a:cxn>
                      <a:cxn ang="T44">
                        <a:pos x="T28" y="T29"/>
                      </a:cxn>
                    </a:cxnLst>
                    <a:rect l="T45" t="T46" r="T47" b="T48"/>
                    <a:pathLst>
                      <a:path w="259" h="127">
                        <a:moveTo>
                          <a:pt x="0" y="40"/>
                        </a:moveTo>
                        <a:lnTo>
                          <a:pt x="40" y="6"/>
                        </a:lnTo>
                        <a:lnTo>
                          <a:pt x="100" y="28"/>
                        </a:lnTo>
                        <a:lnTo>
                          <a:pt x="155" y="0"/>
                        </a:lnTo>
                        <a:lnTo>
                          <a:pt x="195" y="14"/>
                        </a:lnTo>
                        <a:lnTo>
                          <a:pt x="207" y="60"/>
                        </a:lnTo>
                        <a:lnTo>
                          <a:pt x="259" y="83"/>
                        </a:lnTo>
                        <a:lnTo>
                          <a:pt x="229" y="119"/>
                        </a:lnTo>
                        <a:lnTo>
                          <a:pt x="178" y="100"/>
                        </a:lnTo>
                        <a:lnTo>
                          <a:pt x="82" y="127"/>
                        </a:lnTo>
                        <a:lnTo>
                          <a:pt x="24" y="86"/>
                        </a:lnTo>
                        <a:lnTo>
                          <a:pt x="22" y="73"/>
                        </a:lnTo>
                        <a:lnTo>
                          <a:pt x="48" y="48"/>
                        </a:lnTo>
                        <a:lnTo>
                          <a:pt x="14" y="52"/>
                        </a:lnTo>
                        <a:lnTo>
                          <a:pt x="0" y="4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07" name="Freeform 56"/>
                  <p:cNvSpPr>
                    <a:spLocks noChangeArrowheads="1"/>
                  </p:cNvSpPr>
                  <p:nvPr/>
                </p:nvSpPr>
                <p:spPr bwMode="auto">
                  <a:xfrm>
                    <a:off x="4992" y="2282"/>
                    <a:ext cx="84" cy="60"/>
                  </a:xfrm>
                  <a:custGeom>
                    <a:avLst/>
                    <a:gdLst>
                      <a:gd name="T0" fmla="*/ 0 w 84"/>
                      <a:gd name="T1" fmla="*/ 51 h 60"/>
                      <a:gd name="T2" fmla="*/ 10 w 84"/>
                      <a:gd name="T3" fmla="*/ 51 h 60"/>
                      <a:gd name="T4" fmla="*/ 49 w 84"/>
                      <a:gd name="T5" fmla="*/ 60 h 60"/>
                      <a:gd name="T6" fmla="*/ 84 w 84"/>
                      <a:gd name="T7" fmla="*/ 36 h 60"/>
                      <a:gd name="T8" fmla="*/ 80 w 84"/>
                      <a:gd name="T9" fmla="*/ 20 h 60"/>
                      <a:gd name="T10" fmla="*/ 30 w 84"/>
                      <a:gd name="T11" fmla="*/ 0 h 60"/>
                      <a:gd name="T12" fmla="*/ 0 w 84"/>
                      <a:gd name="T13" fmla="*/ 51 h 60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w 84"/>
                      <a:gd name="T22" fmla="*/ 0 h 60"/>
                      <a:gd name="T23" fmla="*/ 84 w 84"/>
                      <a:gd name="T24" fmla="*/ 60 h 60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T21" t="T22" r="T23" b="T24"/>
                    <a:pathLst>
                      <a:path w="84" h="60">
                        <a:moveTo>
                          <a:pt x="0" y="51"/>
                        </a:moveTo>
                        <a:lnTo>
                          <a:pt x="10" y="51"/>
                        </a:lnTo>
                        <a:lnTo>
                          <a:pt x="49" y="60"/>
                        </a:lnTo>
                        <a:lnTo>
                          <a:pt x="84" y="36"/>
                        </a:lnTo>
                        <a:lnTo>
                          <a:pt x="80" y="20"/>
                        </a:lnTo>
                        <a:lnTo>
                          <a:pt x="30" y="0"/>
                        </a:lnTo>
                        <a:lnTo>
                          <a:pt x="0" y="5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08" name="Freeform 57"/>
                  <p:cNvSpPr>
                    <a:spLocks noChangeArrowheads="1"/>
                  </p:cNvSpPr>
                  <p:nvPr/>
                </p:nvSpPr>
                <p:spPr bwMode="auto">
                  <a:xfrm>
                    <a:off x="5019" y="2114"/>
                    <a:ext cx="43" cy="158"/>
                  </a:xfrm>
                  <a:custGeom>
                    <a:avLst/>
                    <a:gdLst>
                      <a:gd name="T0" fmla="*/ 0 w 43"/>
                      <a:gd name="T1" fmla="*/ 41 h 158"/>
                      <a:gd name="T2" fmla="*/ 7 w 43"/>
                      <a:gd name="T3" fmla="*/ 158 h 158"/>
                      <a:gd name="T4" fmla="*/ 43 w 43"/>
                      <a:gd name="T5" fmla="*/ 108 h 158"/>
                      <a:gd name="T6" fmla="*/ 14 w 43"/>
                      <a:gd name="T7" fmla="*/ 0 h 158"/>
                      <a:gd name="T8" fmla="*/ 0 w 43"/>
                      <a:gd name="T9" fmla="*/ 41 h 15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43"/>
                      <a:gd name="T16" fmla="*/ 0 h 158"/>
                      <a:gd name="T17" fmla="*/ 43 w 43"/>
                      <a:gd name="T18" fmla="*/ 158 h 158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43" h="158">
                        <a:moveTo>
                          <a:pt x="0" y="41"/>
                        </a:moveTo>
                        <a:lnTo>
                          <a:pt x="7" y="158"/>
                        </a:lnTo>
                        <a:lnTo>
                          <a:pt x="43" y="108"/>
                        </a:lnTo>
                        <a:lnTo>
                          <a:pt x="14" y="0"/>
                        </a:lnTo>
                        <a:lnTo>
                          <a:pt x="0" y="4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09" name="Freeform 58"/>
                  <p:cNvSpPr>
                    <a:spLocks noChangeArrowheads="1"/>
                  </p:cNvSpPr>
                  <p:nvPr/>
                </p:nvSpPr>
                <p:spPr bwMode="auto">
                  <a:xfrm>
                    <a:off x="4865" y="2352"/>
                    <a:ext cx="160" cy="121"/>
                  </a:xfrm>
                  <a:custGeom>
                    <a:avLst/>
                    <a:gdLst>
                      <a:gd name="T0" fmla="*/ 0 w 160"/>
                      <a:gd name="T1" fmla="*/ 121 h 121"/>
                      <a:gd name="T2" fmla="*/ 27 w 160"/>
                      <a:gd name="T3" fmla="*/ 97 h 121"/>
                      <a:gd name="T4" fmla="*/ 70 w 160"/>
                      <a:gd name="T5" fmla="*/ 97 h 121"/>
                      <a:gd name="T6" fmla="*/ 90 w 160"/>
                      <a:gd name="T7" fmla="*/ 65 h 121"/>
                      <a:gd name="T8" fmla="*/ 126 w 160"/>
                      <a:gd name="T9" fmla="*/ 44 h 121"/>
                      <a:gd name="T10" fmla="*/ 150 w 160"/>
                      <a:gd name="T11" fmla="*/ 0 h 121"/>
                      <a:gd name="T12" fmla="*/ 160 w 160"/>
                      <a:gd name="T13" fmla="*/ 31 h 121"/>
                      <a:gd name="T14" fmla="*/ 135 w 160"/>
                      <a:gd name="T15" fmla="*/ 103 h 121"/>
                      <a:gd name="T16" fmla="*/ 85 w 160"/>
                      <a:gd name="T17" fmla="*/ 119 h 121"/>
                      <a:gd name="T18" fmla="*/ 48 w 160"/>
                      <a:gd name="T19" fmla="*/ 114 h 121"/>
                      <a:gd name="T20" fmla="*/ 0 w 160"/>
                      <a:gd name="T21" fmla="*/ 121 h 121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w 160"/>
                      <a:gd name="T34" fmla="*/ 0 h 121"/>
                      <a:gd name="T35" fmla="*/ 160 w 160"/>
                      <a:gd name="T36" fmla="*/ 121 h 121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T33" t="T34" r="T35" b="T36"/>
                    <a:pathLst>
                      <a:path w="160" h="121">
                        <a:moveTo>
                          <a:pt x="0" y="121"/>
                        </a:moveTo>
                        <a:lnTo>
                          <a:pt x="27" y="97"/>
                        </a:lnTo>
                        <a:lnTo>
                          <a:pt x="70" y="97"/>
                        </a:lnTo>
                        <a:lnTo>
                          <a:pt x="90" y="65"/>
                        </a:lnTo>
                        <a:lnTo>
                          <a:pt x="126" y="44"/>
                        </a:lnTo>
                        <a:lnTo>
                          <a:pt x="150" y="0"/>
                        </a:lnTo>
                        <a:lnTo>
                          <a:pt x="160" y="31"/>
                        </a:lnTo>
                        <a:lnTo>
                          <a:pt x="135" y="103"/>
                        </a:lnTo>
                        <a:lnTo>
                          <a:pt x="85" y="119"/>
                        </a:lnTo>
                        <a:lnTo>
                          <a:pt x="48" y="114"/>
                        </a:lnTo>
                        <a:lnTo>
                          <a:pt x="0" y="12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10" name="Freeform 59"/>
                  <p:cNvSpPr>
                    <a:spLocks noChangeArrowheads="1"/>
                  </p:cNvSpPr>
                  <p:nvPr/>
                </p:nvSpPr>
                <p:spPr bwMode="auto">
                  <a:xfrm>
                    <a:off x="3157" y="1477"/>
                    <a:ext cx="150" cy="109"/>
                  </a:xfrm>
                  <a:custGeom>
                    <a:avLst/>
                    <a:gdLst>
                      <a:gd name="T0" fmla="*/ 0 w 150"/>
                      <a:gd name="T1" fmla="*/ 13 h 109"/>
                      <a:gd name="T2" fmla="*/ 2 w 150"/>
                      <a:gd name="T3" fmla="*/ 26 h 109"/>
                      <a:gd name="T4" fmla="*/ 26 w 150"/>
                      <a:gd name="T5" fmla="*/ 61 h 109"/>
                      <a:gd name="T6" fmla="*/ 68 w 150"/>
                      <a:gd name="T7" fmla="*/ 53 h 109"/>
                      <a:gd name="T8" fmla="*/ 42 w 150"/>
                      <a:gd name="T9" fmla="*/ 66 h 109"/>
                      <a:gd name="T10" fmla="*/ 74 w 150"/>
                      <a:gd name="T11" fmla="*/ 82 h 109"/>
                      <a:gd name="T12" fmla="*/ 45 w 150"/>
                      <a:gd name="T13" fmla="*/ 85 h 109"/>
                      <a:gd name="T14" fmla="*/ 88 w 150"/>
                      <a:gd name="T15" fmla="*/ 109 h 109"/>
                      <a:gd name="T16" fmla="*/ 150 w 150"/>
                      <a:gd name="T17" fmla="*/ 40 h 109"/>
                      <a:gd name="T18" fmla="*/ 79 w 150"/>
                      <a:gd name="T19" fmla="*/ 0 h 109"/>
                      <a:gd name="T20" fmla="*/ 81 w 150"/>
                      <a:gd name="T21" fmla="*/ 39 h 109"/>
                      <a:gd name="T22" fmla="*/ 51 w 150"/>
                      <a:gd name="T23" fmla="*/ 9 h 109"/>
                      <a:gd name="T24" fmla="*/ 0 w 150"/>
                      <a:gd name="T25" fmla="*/ 13 h 109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w 150"/>
                      <a:gd name="T40" fmla="*/ 0 h 109"/>
                      <a:gd name="T41" fmla="*/ 150 w 150"/>
                      <a:gd name="T42" fmla="*/ 109 h 109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T39" t="T40" r="T41" b="T42"/>
                    <a:pathLst>
                      <a:path w="150" h="109">
                        <a:moveTo>
                          <a:pt x="0" y="13"/>
                        </a:moveTo>
                        <a:lnTo>
                          <a:pt x="2" y="26"/>
                        </a:lnTo>
                        <a:lnTo>
                          <a:pt x="26" y="61"/>
                        </a:lnTo>
                        <a:lnTo>
                          <a:pt x="68" y="53"/>
                        </a:lnTo>
                        <a:lnTo>
                          <a:pt x="42" y="66"/>
                        </a:lnTo>
                        <a:lnTo>
                          <a:pt x="74" y="82"/>
                        </a:lnTo>
                        <a:lnTo>
                          <a:pt x="45" y="85"/>
                        </a:lnTo>
                        <a:lnTo>
                          <a:pt x="88" y="109"/>
                        </a:lnTo>
                        <a:lnTo>
                          <a:pt x="150" y="40"/>
                        </a:lnTo>
                        <a:lnTo>
                          <a:pt x="79" y="0"/>
                        </a:lnTo>
                        <a:lnTo>
                          <a:pt x="81" y="39"/>
                        </a:lnTo>
                        <a:lnTo>
                          <a:pt x="51" y="9"/>
                        </a:lnTo>
                        <a:lnTo>
                          <a:pt x="0" y="13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11" name="Freeform 60"/>
                  <p:cNvSpPr>
                    <a:spLocks noChangeArrowheads="1"/>
                  </p:cNvSpPr>
                  <p:nvPr/>
                </p:nvSpPr>
                <p:spPr bwMode="auto">
                  <a:xfrm>
                    <a:off x="3263" y="1464"/>
                    <a:ext cx="128" cy="43"/>
                  </a:xfrm>
                  <a:custGeom>
                    <a:avLst/>
                    <a:gdLst>
                      <a:gd name="T0" fmla="*/ 20 w 128"/>
                      <a:gd name="T1" fmla="*/ 30 h 43"/>
                      <a:gd name="T2" fmla="*/ 72 w 128"/>
                      <a:gd name="T3" fmla="*/ 43 h 43"/>
                      <a:gd name="T4" fmla="*/ 128 w 128"/>
                      <a:gd name="T5" fmla="*/ 19 h 43"/>
                      <a:gd name="T6" fmla="*/ 95 w 128"/>
                      <a:gd name="T7" fmla="*/ 5 h 43"/>
                      <a:gd name="T8" fmla="*/ 57 w 128"/>
                      <a:gd name="T9" fmla="*/ 17 h 43"/>
                      <a:gd name="T10" fmla="*/ 20 w 128"/>
                      <a:gd name="T11" fmla="*/ 0 h 43"/>
                      <a:gd name="T12" fmla="*/ 0 w 128"/>
                      <a:gd name="T13" fmla="*/ 19 h 43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w 128"/>
                      <a:gd name="T22" fmla="*/ 0 h 43"/>
                      <a:gd name="T23" fmla="*/ 128 w 128"/>
                      <a:gd name="T24" fmla="*/ 43 h 43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T21" t="T22" r="T23" b="T24"/>
                    <a:pathLst>
                      <a:path w="128" h="43">
                        <a:moveTo>
                          <a:pt x="20" y="30"/>
                        </a:moveTo>
                        <a:lnTo>
                          <a:pt x="72" y="43"/>
                        </a:lnTo>
                        <a:lnTo>
                          <a:pt x="128" y="19"/>
                        </a:lnTo>
                        <a:lnTo>
                          <a:pt x="95" y="5"/>
                        </a:lnTo>
                        <a:lnTo>
                          <a:pt x="57" y="17"/>
                        </a:lnTo>
                        <a:lnTo>
                          <a:pt x="20" y="0"/>
                        </a:lnTo>
                        <a:lnTo>
                          <a:pt x="0" y="1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12" name="Freeform 61"/>
                  <p:cNvSpPr>
                    <a:spLocks noChangeArrowheads="1"/>
                  </p:cNvSpPr>
                  <p:nvPr/>
                </p:nvSpPr>
                <p:spPr bwMode="auto">
                  <a:xfrm>
                    <a:off x="3298" y="1535"/>
                    <a:ext cx="60" cy="31"/>
                  </a:xfrm>
                  <a:custGeom>
                    <a:avLst/>
                    <a:gdLst>
                      <a:gd name="T0" fmla="*/ 4 w 60"/>
                      <a:gd name="T1" fmla="*/ 10 h 31"/>
                      <a:gd name="T2" fmla="*/ 32 w 60"/>
                      <a:gd name="T3" fmla="*/ 0 h 31"/>
                      <a:gd name="T4" fmla="*/ 60 w 60"/>
                      <a:gd name="T5" fmla="*/ 16 h 31"/>
                      <a:gd name="T6" fmla="*/ 25 w 60"/>
                      <a:gd name="T7" fmla="*/ 31 h 31"/>
                      <a:gd name="T8" fmla="*/ 0 w 60"/>
                      <a:gd name="T9" fmla="*/ 26 h 31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60"/>
                      <a:gd name="T16" fmla="*/ 0 h 31"/>
                      <a:gd name="T17" fmla="*/ 60 w 60"/>
                      <a:gd name="T18" fmla="*/ 31 h 31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60" h="31">
                        <a:moveTo>
                          <a:pt x="4" y="10"/>
                        </a:moveTo>
                        <a:lnTo>
                          <a:pt x="32" y="0"/>
                        </a:lnTo>
                        <a:lnTo>
                          <a:pt x="60" y="16"/>
                        </a:lnTo>
                        <a:lnTo>
                          <a:pt x="25" y="31"/>
                        </a:lnTo>
                        <a:lnTo>
                          <a:pt x="0" y="26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13" name="Freeform 62"/>
                  <p:cNvSpPr>
                    <a:spLocks noChangeArrowheads="1"/>
                  </p:cNvSpPr>
                  <p:nvPr/>
                </p:nvSpPr>
                <p:spPr bwMode="auto">
                  <a:xfrm>
                    <a:off x="3736" y="1686"/>
                    <a:ext cx="87" cy="64"/>
                  </a:xfrm>
                  <a:custGeom>
                    <a:avLst/>
                    <a:gdLst>
                      <a:gd name="T0" fmla="*/ 35 w 87"/>
                      <a:gd name="T1" fmla="*/ 44 h 64"/>
                      <a:gd name="T2" fmla="*/ 32 w 87"/>
                      <a:gd name="T3" fmla="*/ 61 h 64"/>
                      <a:gd name="T4" fmla="*/ 87 w 87"/>
                      <a:gd name="T5" fmla="*/ 64 h 64"/>
                      <a:gd name="T6" fmla="*/ 57 w 87"/>
                      <a:gd name="T7" fmla="*/ 9 h 64"/>
                      <a:gd name="T8" fmla="*/ 23 w 87"/>
                      <a:gd name="T9" fmla="*/ 0 h 64"/>
                      <a:gd name="T10" fmla="*/ 0 w 87"/>
                      <a:gd name="T11" fmla="*/ 30 h 64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87"/>
                      <a:gd name="T19" fmla="*/ 0 h 64"/>
                      <a:gd name="T20" fmla="*/ 87 w 87"/>
                      <a:gd name="T21" fmla="*/ 64 h 64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87" h="64">
                        <a:moveTo>
                          <a:pt x="35" y="44"/>
                        </a:moveTo>
                        <a:lnTo>
                          <a:pt x="32" y="61"/>
                        </a:lnTo>
                        <a:lnTo>
                          <a:pt x="87" y="64"/>
                        </a:lnTo>
                        <a:lnTo>
                          <a:pt x="57" y="9"/>
                        </a:lnTo>
                        <a:lnTo>
                          <a:pt x="23" y="0"/>
                        </a:lnTo>
                        <a:lnTo>
                          <a:pt x="0" y="3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14" name="Freeform 63"/>
                  <p:cNvSpPr>
                    <a:spLocks noChangeArrowheads="1"/>
                  </p:cNvSpPr>
                  <p:nvPr/>
                </p:nvSpPr>
                <p:spPr bwMode="auto">
                  <a:xfrm>
                    <a:off x="3766" y="1576"/>
                    <a:ext cx="206" cy="106"/>
                  </a:xfrm>
                  <a:custGeom>
                    <a:avLst/>
                    <a:gdLst>
                      <a:gd name="T0" fmla="*/ 44 w 206"/>
                      <a:gd name="T1" fmla="*/ 106 h 106"/>
                      <a:gd name="T2" fmla="*/ 97 w 206"/>
                      <a:gd name="T3" fmla="*/ 55 h 106"/>
                      <a:gd name="T4" fmla="*/ 206 w 206"/>
                      <a:gd name="T5" fmla="*/ 23 h 106"/>
                      <a:gd name="T6" fmla="*/ 197 w 206"/>
                      <a:gd name="T7" fmla="*/ 0 h 106"/>
                      <a:gd name="T8" fmla="*/ 105 w 206"/>
                      <a:gd name="T9" fmla="*/ 21 h 106"/>
                      <a:gd name="T10" fmla="*/ 28 w 206"/>
                      <a:gd name="T11" fmla="*/ 51 h 106"/>
                      <a:gd name="T12" fmla="*/ 0 w 206"/>
                      <a:gd name="T13" fmla="*/ 91 h 10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w 206"/>
                      <a:gd name="T22" fmla="*/ 0 h 106"/>
                      <a:gd name="T23" fmla="*/ 206 w 206"/>
                      <a:gd name="T24" fmla="*/ 106 h 10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T21" t="T22" r="T23" b="T24"/>
                    <a:pathLst>
                      <a:path w="206" h="106">
                        <a:moveTo>
                          <a:pt x="44" y="106"/>
                        </a:moveTo>
                        <a:lnTo>
                          <a:pt x="97" y="55"/>
                        </a:lnTo>
                        <a:lnTo>
                          <a:pt x="206" y="23"/>
                        </a:lnTo>
                        <a:lnTo>
                          <a:pt x="197" y="0"/>
                        </a:lnTo>
                        <a:lnTo>
                          <a:pt x="105" y="21"/>
                        </a:lnTo>
                        <a:lnTo>
                          <a:pt x="28" y="51"/>
                        </a:lnTo>
                        <a:lnTo>
                          <a:pt x="0" y="9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15" name="Freeform 64"/>
                  <p:cNvSpPr>
                    <a:spLocks noChangeArrowheads="1"/>
                  </p:cNvSpPr>
                  <p:nvPr/>
                </p:nvSpPr>
                <p:spPr bwMode="auto">
                  <a:xfrm>
                    <a:off x="2862" y="2096"/>
                    <a:ext cx="64" cy="67"/>
                  </a:xfrm>
                  <a:custGeom>
                    <a:avLst/>
                    <a:gdLst>
                      <a:gd name="T0" fmla="*/ 52 w 64"/>
                      <a:gd name="T1" fmla="*/ 62 h 67"/>
                      <a:gd name="T2" fmla="*/ 64 w 64"/>
                      <a:gd name="T3" fmla="*/ 17 h 67"/>
                      <a:gd name="T4" fmla="*/ 40 w 64"/>
                      <a:gd name="T5" fmla="*/ 0 h 67"/>
                      <a:gd name="T6" fmla="*/ 0 w 64"/>
                      <a:gd name="T7" fmla="*/ 28 h 67"/>
                      <a:gd name="T8" fmla="*/ 16 w 64"/>
                      <a:gd name="T9" fmla="*/ 43 h 67"/>
                      <a:gd name="T10" fmla="*/ 5 w 64"/>
                      <a:gd name="T11" fmla="*/ 67 h 67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64"/>
                      <a:gd name="T19" fmla="*/ 0 h 67"/>
                      <a:gd name="T20" fmla="*/ 64 w 64"/>
                      <a:gd name="T21" fmla="*/ 67 h 67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64" h="67">
                        <a:moveTo>
                          <a:pt x="52" y="62"/>
                        </a:moveTo>
                        <a:lnTo>
                          <a:pt x="64" y="17"/>
                        </a:lnTo>
                        <a:lnTo>
                          <a:pt x="40" y="0"/>
                        </a:lnTo>
                        <a:lnTo>
                          <a:pt x="0" y="28"/>
                        </a:lnTo>
                        <a:lnTo>
                          <a:pt x="16" y="43"/>
                        </a:lnTo>
                        <a:lnTo>
                          <a:pt x="5" y="6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16" name="Freeform 65"/>
                  <p:cNvSpPr>
                    <a:spLocks noChangeArrowheads="1"/>
                  </p:cNvSpPr>
                  <p:nvPr/>
                </p:nvSpPr>
                <p:spPr bwMode="auto">
                  <a:xfrm>
                    <a:off x="2919" y="2031"/>
                    <a:ext cx="109" cy="169"/>
                  </a:xfrm>
                  <a:custGeom>
                    <a:avLst/>
                    <a:gdLst>
                      <a:gd name="T0" fmla="*/ 0 w 109"/>
                      <a:gd name="T1" fmla="*/ 38 h 169"/>
                      <a:gd name="T2" fmla="*/ 17 w 109"/>
                      <a:gd name="T3" fmla="*/ 0 h 169"/>
                      <a:gd name="T4" fmla="*/ 40 w 109"/>
                      <a:gd name="T5" fmla="*/ 0 h 169"/>
                      <a:gd name="T6" fmla="*/ 26 w 109"/>
                      <a:gd name="T7" fmla="*/ 20 h 169"/>
                      <a:gd name="T8" fmla="*/ 59 w 109"/>
                      <a:gd name="T9" fmla="*/ 23 h 169"/>
                      <a:gd name="T10" fmla="*/ 40 w 109"/>
                      <a:gd name="T11" fmla="*/ 52 h 169"/>
                      <a:gd name="T12" fmla="*/ 64 w 109"/>
                      <a:gd name="T13" fmla="*/ 61 h 169"/>
                      <a:gd name="T14" fmla="*/ 88 w 109"/>
                      <a:gd name="T15" fmla="*/ 96 h 169"/>
                      <a:gd name="T16" fmla="*/ 86 w 109"/>
                      <a:gd name="T17" fmla="*/ 114 h 169"/>
                      <a:gd name="T18" fmla="*/ 109 w 109"/>
                      <a:gd name="T19" fmla="*/ 116 h 169"/>
                      <a:gd name="T20" fmla="*/ 106 w 109"/>
                      <a:gd name="T21" fmla="*/ 146 h 169"/>
                      <a:gd name="T22" fmla="*/ 6 w 109"/>
                      <a:gd name="T23" fmla="*/ 169 h 169"/>
                      <a:gd name="T24" fmla="*/ 36 w 109"/>
                      <a:gd name="T25" fmla="*/ 143 h 169"/>
                      <a:gd name="T26" fmla="*/ 11 w 109"/>
                      <a:gd name="T27" fmla="*/ 132 h 169"/>
                      <a:gd name="T28" fmla="*/ 18 w 109"/>
                      <a:gd name="T29" fmla="*/ 114 h 169"/>
                      <a:gd name="T30" fmla="*/ 45 w 109"/>
                      <a:gd name="T31" fmla="*/ 103 h 169"/>
                      <a:gd name="T32" fmla="*/ 43 w 109"/>
                      <a:gd name="T33" fmla="*/ 72 h 169"/>
                      <a:gd name="T34" fmla="*/ 16 w 109"/>
                      <a:gd name="T35" fmla="*/ 78 h 169"/>
                      <a:gd name="T36" fmla="*/ 10 w 109"/>
                      <a:gd name="T37" fmla="*/ 39 h 169"/>
                      <a:gd name="T38" fmla="*/ 0 w 109"/>
                      <a:gd name="T39" fmla="*/ 38 h 169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w 109"/>
                      <a:gd name="T61" fmla="*/ 0 h 169"/>
                      <a:gd name="T62" fmla="*/ 109 w 109"/>
                      <a:gd name="T63" fmla="*/ 169 h 169"/>
                    </a:gdLst>
                    <a:ahLst/>
                    <a:cxnLst>
                      <a:cxn ang="T40">
                        <a:pos x="T0" y="T1"/>
                      </a:cxn>
                      <a:cxn ang="T41">
                        <a:pos x="T2" y="T3"/>
                      </a:cxn>
                      <a:cxn ang="T42">
                        <a:pos x="T4" y="T5"/>
                      </a:cxn>
                      <a:cxn ang="T43">
                        <a:pos x="T6" y="T7"/>
                      </a:cxn>
                      <a:cxn ang="T44">
                        <a:pos x="T8" y="T9"/>
                      </a:cxn>
                      <a:cxn ang="T45">
                        <a:pos x="T10" y="T11"/>
                      </a:cxn>
                      <a:cxn ang="T46">
                        <a:pos x="T12" y="T13"/>
                      </a:cxn>
                      <a:cxn ang="T47">
                        <a:pos x="T14" y="T15"/>
                      </a:cxn>
                      <a:cxn ang="T48">
                        <a:pos x="T16" y="T17"/>
                      </a:cxn>
                      <a:cxn ang="T49">
                        <a:pos x="T18" y="T19"/>
                      </a:cxn>
                      <a:cxn ang="T50">
                        <a:pos x="T20" y="T21"/>
                      </a:cxn>
                      <a:cxn ang="T51">
                        <a:pos x="T22" y="T23"/>
                      </a:cxn>
                      <a:cxn ang="T52">
                        <a:pos x="T24" y="T25"/>
                      </a:cxn>
                      <a:cxn ang="T53">
                        <a:pos x="T26" y="T27"/>
                      </a:cxn>
                      <a:cxn ang="T54">
                        <a:pos x="T28" y="T29"/>
                      </a:cxn>
                      <a:cxn ang="T55">
                        <a:pos x="T30" y="T31"/>
                      </a:cxn>
                      <a:cxn ang="T56">
                        <a:pos x="T32" y="T33"/>
                      </a:cxn>
                      <a:cxn ang="T57">
                        <a:pos x="T34" y="T35"/>
                      </a:cxn>
                      <a:cxn ang="T58">
                        <a:pos x="T36" y="T37"/>
                      </a:cxn>
                      <a:cxn ang="T59">
                        <a:pos x="T38" y="T39"/>
                      </a:cxn>
                    </a:cxnLst>
                    <a:rect l="T60" t="T61" r="T62" b="T63"/>
                    <a:pathLst>
                      <a:path w="109" h="169">
                        <a:moveTo>
                          <a:pt x="0" y="38"/>
                        </a:moveTo>
                        <a:lnTo>
                          <a:pt x="17" y="0"/>
                        </a:lnTo>
                        <a:lnTo>
                          <a:pt x="40" y="0"/>
                        </a:lnTo>
                        <a:lnTo>
                          <a:pt x="26" y="20"/>
                        </a:lnTo>
                        <a:lnTo>
                          <a:pt x="59" y="23"/>
                        </a:lnTo>
                        <a:lnTo>
                          <a:pt x="40" y="52"/>
                        </a:lnTo>
                        <a:lnTo>
                          <a:pt x="64" y="61"/>
                        </a:lnTo>
                        <a:lnTo>
                          <a:pt x="88" y="96"/>
                        </a:lnTo>
                        <a:lnTo>
                          <a:pt x="86" y="114"/>
                        </a:lnTo>
                        <a:lnTo>
                          <a:pt x="109" y="116"/>
                        </a:lnTo>
                        <a:lnTo>
                          <a:pt x="106" y="146"/>
                        </a:lnTo>
                        <a:lnTo>
                          <a:pt x="6" y="169"/>
                        </a:lnTo>
                        <a:lnTo>
                          <a:pt x="36" y="143"/>
                        </a:lnTo>
                        <a:lnTo>
                          <a:pt x="11" y="132"/>
                        </a:lnTo>
                        <a:lnTo>
                          <a:pt x="18" y="114"/>
                        </a:lnTo>
                        <a:lnTo>
                          <a:pt x="45" y="103"/>
                        </a:lnTo>
                        <a:lnTo>
                          <a:pt x="43" y="72"/>
                        </a:lnTo>
                        <a:lnTo>
                          <a:pt x="16" y="78"/>
                        </a:lnTo>
                        <a:lnTo>
                          <a:pt x="10" y="39"/>
                        </a:lnTo>
                        <a:lnTo>
                          <a:pt x="0" y="3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grpSp>
                <p:nvGrpSpPr>
                  <p:cNvPr id="417" name="Group 66" descr="Light downward diagonal"/>
                  <p:cNvGrpSpPr>
                    <a:grpSpLocks/>
                  </p:cNvGrpSpPr>
                  <p:nvPr/>
                </p:nvGrpSpPr>
                <p:grpSpPr bwMode="auto">
                  <a:xfrm>
                    <a:off x="618" y="1552"/>
                    <a:ext cx="5093" cy="2279"/>
                    <a:chOff x="618" y="1552"/>
                    <a:chExt cx="5093" cy="2279"/>
                  </a:xfrm>
                  <a:grpFill/>
                </p:grpSpPr>
                <p:sp>
                  <p:nvSpPr>
                    <p:cNvPr id="425" name="Freeform 6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8" y="1716"/>
                      <a:ext cx="1884" cy="2115"/>
                    </a:xfrm>
                    <a:custGeom>
                      <a:avLst/>
                      <a:gdLst>
                        <a:gd name="T0" fmla="*/ 92 w 1884"/>
                        <a:gd name="T1" fmla="*/ 184 h 2115"/>
                        <a:gd name="T2" fmla="*/ 49 w 1884"/>
                        <a:gd name="T3" fmla="*/ 277 h 2115"/>
                        <a:gd name="T4" fmla="*/ 105 w 1884"/>
                        <a:gd name="T5" fmla="*/ 298 h 2115"/>
                        <a:gd name="T6" fmla="*/ 81 w 1884"/>
                        <a:gd name="T7" fmla="*/ 370 h 2115"/>
                        <a:gd name="T8" fmla="*/ 194 w 1884"/>
                        <a:gd name="T9" fmla="*/ 321 h 2115"/>
                        <a:gd name="T10" fmla="*/ 225 w 1884"/>
                        <a:gd name="T11" fmla="*/ 289 h 2115"/>
                        <a:gd name="T12" fmla="*/ 298 w 1884"/>
                        <a:gd name="T13" fmla="*/ 270 h 2115"/>
                        <a:gd name="T14" fmla="*/ 469 w 1884"/>
                        <a:gd name="T15" fmla="*/ 318 h 2115"/>
                        <a:gd name="T16" fmla="*/ 569 w 1884"/>
                        <a:gd name="T17" fmla="*/ 461 h 2115"/>
                        <a:gd name="T18" fmla="*/ 618 w 1884"/>
                        <a:gd name="T19" fmla="*/ 654 h 2115"/>
                        <a:gd name="T20" fmla="*/ 778 w 1884"/>
                        <a:gd name="T21" fmla="*/ 869 h 2115"/>
                        <a:gd name="T22" fmla="*/ 769 w 1884"/>
                        <a:gd name="T23" fmla="*/ 797 h 2115"/>
                        <a:gd name="T24" fmla="*/ 887 w 1884"/>
                        <a:gd name="T25" fmla="*/ 968 h 2115"/>
                        <a:gd name="T26" fmla="*/ 1136 w 1884"/>
                        <a:gd name="T27" fmla="*/ 1069 h 2115"/>
                        <a:gd name="T28" fmla="*/ 1242 w 1884"/>
                        <a:gd name="T29" fmla="*/ 1146 h 2115"/>
                        <a:gd name="T30" fmla="*/ 1237 w 1884"/>
                        <a:gd name="T31" fmla="*/ 1295 h 2115"/>
                        <a:gd name="T32" fmla="*/ 1368 w 1884"/>
                        <a:gd name="T33" fmla="*/ 1688 h 2115"/>
                        <a:gd name="T34" fmla="*/ 1330 w 1884"/>
                        <a:gd name="T35" fmla="*/ 1983 h 2115"/>
                        <a:gd name="T36" fmla="*/ 1358 w 1884"/>
                        <a:gd name="T37" fmla="*/ 2109 h 2115"/>
                        <a:gd name="T38" fmla="*/ 1451 w 1884"/>
                        <a:gd name="T39" fmla="*/ 1997 h 2115"/>
                        <a:gd name="T40" fmla="*/ 1499 w 1884"/>
                        <a:gd name="T41" fmla="*/ 1845 h 2115"/>
                        <a:gd name="T42" fmla="*/ 1695 w 1884"/>
                        <a:gd name="T43" fmla="*/ 1677 h 2115"/>
                        <a:gd name="T44" fmla="*/ 1884 w 1884"/>
                        <a:gd name="T45" fmla="*/ 1391 h 2115"/>
                        <a:gd name="T46" fmla="*/ 1654 w 1884"/>
                        <a:gd name="T47" fmla="*/ 1292 h 2115"/>
                        <a:gd name="T48" fmla="*/ 1535 w 1884"/>
                        <a:gd name="T49" fmla="*/ 1144 h 2115"/>
                        <a:gd name="T50" fmla="*/ 1368 w 1884"/>
                        <a:gd name="T51" fmla="*/ 1086 h 2115"/>
                        <a:gd name="T52" fmla="*/ 1212 w 1884"/>
                        <a:gd name="T53" fmla="*/ 1124 h 2115"/>
                        <a:gd name="T54" fmla="*/ 1150 w 1884"/>
                        <a:gd name="T55" fmla="*/ 954 h 2115"/>
                        <a:gd name="T56" fmla="*/ 1007 w 1884"/>
                        <a:gd name="T57" fmla="*/ 885 h 2115"/>
                        <a:gd name="T58" fmla="*/ 1134 w 1884"/>
                        <a:gd name="T59" fmla="*/ 806 h 2115"/>
                        <a:gd name="T60" fmla="*/ 1246 w 1884"/>
                        <a:gd name="T61" fmla="*/ 869 h 2115"/>
                        <a:gd name="T62" fmla="*/ 1322 w 1884"/>
                        <a:gd name="T63" fmla="*/ 676 h 2115"/>
                        <a:gd name="T64" fmla="*/ 1433 w 1884"/>
                        <a:gd name="T65" fmla="*/ 570 h 2115"/>
                        <a:gd name="T66" fmla="*/ 1474 w 1884"/>
                        <a:gd name="T67" fmla="*/ 580 h 2115"/>
                        <a:gd name="T68" fmla="*/ 1459 w 1884"/>
                        <a:gd name="T69" fmla="*/ 536 h 2115"/>
                        <a:gd name="T70" fmla="*/ 1442 w 1884"/>
                        <a:gd name="T71" fmla="*/ 478 h 2115"/>
                        <a:gd name="T72" fmla="*/ 1528 w 1884"/>
                        <a:gd name="T73" fmla="*/ 420 h 2115"/>
                        <a:gd name="T74" fmla="*/ 1488 w 1884"/>
                        <a:gd name="T75" fmla="*/ 323 h 2115"/>
                        <a:gd name="T76" fmla="*/ 1414 w 1884"/>
                        <a:gd name="T77" fmla="*/ 322 h 2115"/>
                        <a:gd name="T78" fmla="*/ 1368 w 1884"/>
                        <a:gd name="T79" fmla="*/ 258 h 2115"/>
                        <a:gd name="T80" fmla="*/ 1284 w 1884"/>
                        <a:gd name="T81" fmla="*/ 250 h 2115"/>
                        <a:gd name="T82" fmla="*/ 1252 w 1884"/>
                        <a:gd name="T83" fmla="*/ 396 h 2115"/>
                        <a:gd name="T84" fmla="*/ 1215 w 1884"/>
                        <a:gd name="T85" fmla="*/ 427 h 2115"/>
                        <a:gd name="T86" fmla="*/ 1060 w 1884"/>
                        <a:gd name="T87" fmla="*/ 311 h 2115"/>
                        <a:gd name="T88" fmla="*/ 1057 w 1884"/>
                        <a:gd name="T89" fmla="*/ 193 h 2115"/>
                        <a:gd name="T90" fmla="*/ 1105 w 1884"/>
                        <a:gd name="T91" fmla="*/ 153 h 2115"/>
                        <a:gd name="T92" fmla="*/ 1228 w 1884"/>
                        <a:gd name="T93" fmla="*/ 86 h 2115"/>
                        <a:gd name="T94" fmla="*/ 1114 w 1884"/>
                        <a:gd name="T95" fmla="*/ 68 h 2115"/>
                        <a:gd name="T96" fmla="*/ 1062 w 1884"/>
                        <a:gd name="T97" fmla="*/ 19 h 2115"/>
                        <a:gd name="T98" fmla="*/ 1026 w 1884"/>
                        <a:gd name="T99" fmla="*/ 98 h 2115"/>
                        <a:gd name="T100" fmla="*/ 916 w 1884"/>
                        <a:gd name="T101" fmla="*/ 98 h 2115"/>
                        <a:gd name="T102" fmla="*/ 819 w 1884"/>
                        <a:gd name="T103" fmla="*/ 100 h 2115"/>
                        <a:gd name="T104" fmla="*/ 616 w 1884"/>
                        <a:gd name="T105" fmla="*/ 46 h 2115"/>
                        <a:gd name="T106" fmla="*/ 477 w 1884"/>
                        <a:gd name="T107" fmla="*/ 88 h 2115"/>
                        <a:gd name="T108" fmla="*/ 141 w 1884"/>
                        <a:gd name="T109" fmla="*/ 29 h 2115"/>
                        <a:gd name="T110" fmla="*/ 61 w 1884"/>
                        <a:gd name="T111" fmla="*/ 123 h 2115"/>
                        <a:gd name="T112" fmla="*/ 0 w 1884"/>
                        <a:gd name="T113" fmla="*/ 160 h 2115"/>
                        <a:gd name="T114" fmla="*/ 0 60000 65536"/>
                        <a:gd name="T115" fmla="*/ 0 60000 65536"/>
                        <a:gd name="T116" fmla="*/ 0 60000 65536"/>
                        <a:gd name="T117" fmla="*/ 0 60000 65536"/>
                        <a:gd name="T118" fmla="*/ 0 60000 65536"/>
                        <a:gd name="T119" fmla="*/ 0 60000 65536"/>
                        <a:gd name="T120" fmla="*/ 0 60000 65536"/>
                        <a:gd name="T121" fmla="*/ 0 60000 65536"/>
                        <a:gd name="T122" fmla="*/ 0 60000 65536"/>
                        <a:gd name="T123" fmla="*/ 0 60000 65536"/>
                        <a:gd name="T124" fmla="*/ 0 60000 65536"/>
                        <a:gd name="T125" fmla="*/ 0 60000 65536"/>
                        <a:gd name="T126" fmla="*/ 0 60000 65536"/>
                        <a:gd name="T127" fmla="*/ 0 60000 65536"/>
                        <a:gd name="T128" fmla="*/ 0 60000 65536"/>
                        <a:gd name="T129" fmla="*/ 0 60000 65536"/>
                        <a:gd name="T130" fmla="*/ 0 60000 65536"/>
                        <a:gd name="T131" fmla="*/ 0 60000 65536"/>
                        <a:gd name="T132" fmla="*/ 0 60000 65536"/>
                        <a:gd name="T133" fmla="*/ 0 60000 65536"/>
                        <a:gd name="T134" fmla="*/ 0 60000 65536"/>
                        <a:gd name="T135" fmla="*/ 0 60000 65536"/>
                        <a:gd name="T136" fmla="*/ 0 60000 65536"/>
                        <a:gd name="T137" fmla="*/ 0 60000 65536"/>
                        <a:gd name="T138" fmla="*/ 0 60000 65536"/>
                        <a:gd name="T139" fmla="*/ 0 60000 65536"/>
                        <a:gd name="T140" fmla="*/ 0 60000 65536"/>
                        <a:gd name="T141" fmla="*/ 0 60000 65536"/>
                        <a:gd name="T142" fmla="*/ 0 60000 65536"/>
                        <a:gd name="T143" fmla="*/ 0 60000 65536"/>
                        <a:gd name="T144" fmla="*/ 0 60000 65536"/>
                        <a:gd name="T145" fmla="*/ 0 60000 65536"/>
                        <a:gd name="T146" fmla="*/ 0 60000 65536"/>
                        <a:gd name="T147" fmla="*/ 0 60000 65536"/>
                        <a:gd name="T148" fmla="*/ 0 60000 65536"/>
                        <a:gd name="T149" fmla="*/ 0 60000 65536"/>
                        <a:gd name="T150" fmla="*/ 0 60000 65536"/>
                        <a:gd name="T151" fmla="*/ 0 60000 65536"/>
                        <a:gd name="T152" fmla="*/ 0 60000 65536"/>
                        <a:gd name="T153" fmla="*/ 0 60000 65536"/>
                        <a:gd name="T154" fmla="*/ 0 60000 65536"/>
                        <a:gd name="T155" fmla="*/ 0 60000 65536"/>
                        <a:gd name="T156" fmla="*/ 0 60000 65536"/>
                        <a:gd name="T157" fmla="*/ 0 60000 65536"/>
                        <a:gd name="T158" fmla="*/ 0 60000 65536"/>
                        <a:gd name="T159" fmla="*/ 0 60000 65536"/>
                        <a:gd name="T160" fmla="*/ 0 60000 65536"/>
                        <a:gd name="T161" fmla="*/ 0 60000 65536"/>
                        <a:gd name="T162" fmla="*/ 0 60000 65536"/>
                        <a:gd name="T163" fmla="*/ 0 60000 65536"/>
                        <a:gd name="T164" fmla="*/ 0 60000 65536"/>
                        <a:gd name="T165" fmla="*/ 0 60000 65536"/>
                        <a:gd name="T166" fmla="*/ 0 60000 65536"/>
                        <a:gd name="T167" fmla="*/ 0 60000 65536"/>
                        <a:gd name="T168" fmla="*/ 0 60000 65536"/>
                        <a:gd name="T169" fmla="*/ 0 60000 65536"/>
                        <a:gd name="T170" fmla="*/ 0 60000 65536"/>
                        <a:gd name="T171" fmla="*/ 0 w 1884"/>
                        <a:gd name="T172" fmla="*/ 0 h 2115"/>
                        <a:gd name="T173" fmla="*/ 1884 w 1884"/>
                        <a:gd name="T174" fmla="*/ 2115 h 2115"/>
                      </a:gdLst>
                      <a:ahLst/>
                      <a:cxnLst>
                        <a:cxn ang="T114">
                          <a:pos x="T0" y="T1"/>
                        </a:cxn>
                        <a:cxn ang="T115">
                          <a:pos x="T2" y="T3"/>
                        </a:cxn>
                        <a:cxn ang="T116">
                          <a:pos x="T4" y="T5"/>
                        </a:cxn>
                        <a:cxn ang="T117">
                          <a:pos x="T6" y="T7"/>
                        </a:cxn>
                        <a:cxn ang="T118">
                          <a:pos x="T8" y="T9"/>
                        </a:cxn>
                        <a:cxn ang="T119">
                          <a:pos x="T10" y="T11"/>
                        </a:cxn>
                        <a:cxn ang="T120">
                          <a:pos x="T12" y="T13"/>
                        </a:cxn>
                        <a:cxn ang="T121">
                          <a:pos x="T14" y="T15"/>
                        </a:cxn>
                        <a:cxn ang="T122">
                          <a:pos x="T16" y="T17"/>
                        </a:cxn>
                        <a:cxn ang="T123">
                          <a:pos x="T18" y="T19"/>
                        </a:cxn>
                        <a:cxn ang="T124">
                          <a:pos x="T20" y="T21"/>
                        </a:cxn>
                        <a:cxn ang="T125">
                          <a:pos x="T22" y="T23"/>
                        </a:cxn>
                        <a:cxn ang="T126">
                          <a:pos x="T24" y="T25"/>
                        </a:cxn>
                        <a:cxn ang="T127">
                          <a:pos x="T26" y="T27"/>
                        </a:cxn>
                        <a:cxn ang="T128">
                          <a:pos x="T28" y="T29"/>
                        </a:cxn>
                        <a:cxn ang="T129">
                          <a:pos x="T30" y="T31"/>
                        </a:cxn>
                        <a:cxn ang="T130">
                          <a:pos x="T32" y="T33"/>
                        </a:cxn>
                        <a:cxn ang="T131">
                          <a:pos x="T34" y="T35"/>
                        </a:cxn>
                        <a:cxn ang="T132">
                          <a:pos x="T36" y="T37"/>
                        </a:cxn>
                        <a:cxn ang="T133">
                          <a:pos x="T38" y="T39"/>
                        </a:cxn>
                        <a:cxn ang="T134">
                          <a:pos x="T40" y="T41"/>
                        </a:cxn>
                        <a:cxn ang="T135">
                          <a:pos x="T42" y="T43"/>
                        </a:cxn>
                        <a:cxn ang="T136">
                          <a:pos x="T44" y="T45"/>
                        </a:cxn>
                        <a:cxn ang="T137">
                          <a:pos x="T46" y="T47"/>
                        </a:cxn>
                        <a:cxn ang="T138">
                          <a:pos x="T48" y="T49"/>
                        </a:cxn>
                        <a:cxn ang="T139">
                          <a:pos x="T50" y="T51"/>
                        </a:cxn>
                        <a:cxn ang="T140">
                          <a:pos x="T52" y="T53"/>
                        </a:cxn>
                        <a:cxn ang="T141">
                          <a:pos x="T54" y="T55"/>
                        </a:cxn>
                        <a:cxn ang="T142">
                          <a:pos x="T56" y="T57"/>
                        </a:cxn>
                        <a:cxn ang="T143">
                          <a:pos x="T58" y="T59"/>
                        </a:cxn>
                        <a:cxn ang="T144">
                          <a:pos x="T60" y="T61"/>
                        </a:cxn>
                        <a:cxn ang="T145">
                          <a:pos x="T62" y="T63"/>
                        </a:cxn>
                        <a:cxn ang="T146">
                          <a:pos x="T64" y="T65"/>
                        </a:cxn>
                        <a:cxn ang="T147">
                          <a:pos x="T66" y="T67"/>
                        </a:cxn>
                        <a:cxn ang="T148">
                          <a:pos x="T68" y="T69"/>
                        </a:cxn>
                        <a:cxn ang="T149">
                          <a:pos x="T70" y="T71"/>
                        </a:cxn>
                        <a:cxn ang="T150">
                          <a:pos x="T72" y="T73"/>
                        </a:cxn>
                        <a:cxn ang="T151">
                          <a:pos x="T74" y="T75"/>
                        </a:cxn>
                        <a:cxn ang="T152">
                          <a:pos x="T76" y="T77"/>
                        </a:cxn>
                        <a:cxn ang="T153">
                          <a:pos x="T78" y="T79"/>
                        </a:cxn>
                        <a:cxn ang="T154">
                          <a:pos x="T80" y="T81"/>
                        </a:cxn>
                        <a:cxn ang="T155">
                          <a:pos x="T82" y="T83"/>
                        </a:cxn>
                        <a:cxn ang="T156">
                          <a:pos x="T84" y="T85"/>
                        </a:cxn>
                        <a:cxn ang="T157">
                          <a:pos x="T86" y="T87"/>
                        </a:cxn>
                        <a:cxn ang="T158">
                          <a:pos x="T88" y="T89"/>
                        </a:cxn>
                        <a:cxn ang="T159">
                          <a:pos x="T90" y="T91"/>
                        </a:cxn>
                        <a:cxn ang="T160">
                          <a:pos x="T92" y="T93"/>
                        </a:cxn>
                        <a:cxn ang="T161">
                          <a:pos x="T94" y="T95"/>
                        </a:cxn>
                        <a:cxn ang="T162">
                          <a:pos x="T96" y="T97"/>
                        </a:cxn>
                        <a:cxn ang="T163">
                          <a:pos x="T98" y="T99"/>
                        </a:cxn>
                        <a:cxn ang="T164">
                          <a:pos x="T100" y="T101"/>
                        </a:cxn>
                        <a:cxn ang="T165">
                          <a:pos x="T102" y="T103"/>
                        </a:cxn>
                        <a:cxn ang="T166">
                          <a:pos x="T104" y="T105"/>
                        </a:cxn>
                        <a:cxn ang="T167">
                          <a:pos x="T106" y="T107"/>
                        </a:cxn>
                        <a:cxn ang="T168">
                          <a:pos x="T108" y="T109"/>
                        </a:cxn>
                        <a:cxn ang="T169">
                          <a:pos x="T110" y="T111"/>
                        </a:cxn>
                        <a:cxn ang="T170">
                          <a:pos x="T112" y="T113"/>
                        </a:cxn>
                      </a:cxnLst>
                      <a:rect l="T171" t="T172" r="T173" b="T174"/>
                      <a:pathLst>
                        <a:path w="1884" h="2115">
                          <a:moveTo>
                            <a:pt x="25" y="165"/>
                          </a:moveTo>
                          <a:lnTo>
                            <a:pt x="15" y="169"/>
                          </a:lnTo>
                          <a:lnTo>
                            <a:pt x="25" y="184"/>
                          </a:lnTo>
                          <a:lnTo>
                            <a:pt x="66" y="181"/>
                          </a:lnTo>
                          <a:lnTo>
                            <a:pt x="73" y="189"/>
                          </a:lnTo>
                          <a:lnTo>
                            <a:pt x="92" y="184"/>
                          </a:lnTo>
                          <a:lnTo>
                            <a:pt x="96" y="206"/>
                          </a:lnTo>
                          <a:lnTo>
                            <a:pt x="39" y="229"/>
                          </a:lnTo>
                          <a:lnTo>
                            <a:pt x="28" y="254"/>
                          </a:lnTo>
                          <a:lnTo>
                            <a:pt x="38" y="262"/>
                          </a:lnTo>
                          <a:lnTo>
                            <a:pt x="59" y="266"/>
                          </a:lnTo>
                          <a:lnTo>
                            <a:pt x="49" y="277"/>
                          </a:lnTo>
                          <a:lnTo>
                            <a:pt x="58" y="289"/>
                          </a:lnTo>
                          <a:lnTo>
                            <a:pt x="66" y="290"/>
                          </a:lnTo>
                          <a:lnTo>
                            <a:pt x="77" y="275"/>
                          </a:lnTo>
                          <a:lnTo>
                            <a:pt x="87" y="301"/>
                          </a:lnTo>
                          <a:lnTo>
                            <a:pt x="81" y="313"/>
                          </a:lnTo>
                          <a:lnTo>
                            <a:pt x="105" y="298"/>
                          </a:lnTo>
                          <a:lnTo>
                            <a:pt x="125" y="316"/>
                          </a:lnTo>
                          <a:lnTo>
                            <a:pt x="157" y="302"/>
                          </a:lnTo>
                          <a:lnTo>
                            <a:pt x="127" y="349"/>
                          </a:lnTo>
                          <a:lnTo>
                            <a:pt x="106" y="358"/>
                          </a:lnTo>
                          <a:lnTo>
                            <a:pt x="105" y="368"/>
                          </a:lnTo>
                          <a:lnTo>
                            <a:pt x="81" y="370"/>
                          </a:lnTo>
                          <a:lnTo>
                            <a:pt x="63" y="387"/>
                          </a:lnTo>
                          <a:lnTo>
                            <a:pt x="87" y="374"/>
                          </a:lnTo>
                          <a:lnTo>
                            <a:pt x="114" y="375"/>
                          </a:lnTo>
                          <a:lnTo>
                            <a:pt x="124" y="360"/>
                          </a:lnTo>
                          <a:lnTo>
                            <a:pt x="140" y="356"/>
                          </a:lnTo>
                          <a:lnTo>
                            <a:pt x="194" y="321"/>
                          </a:lnTo>
                          <a:lnTo>
                            <a:pt x="203" y="308"/>
                          </a:lnTo>
                          <a:lnTo>
                            <a:pt x="194" y="298"/>
                          </a:lnTo>
                          <a:lnTo>
                            <a:pt x="243" y="255"/>
                          </a:lnTo>
                          <a:lnTo>
                            <a:pt x="253" y="259"/>
                          </a:lnTo>
                          <a:lnTo>
                            <a:pt x="233" y="268"/>
                          </a:lnTo>
                          <a:lnTo>
                            <a:pt x="225" y="289"/>
                          </a:lnTo>
                          <a:lnTo>
                            <a:pt x="239" y="289"/>
                          </a:lnTo>
                          <a:lnTo>
                            <a:pt x="225" y="301"/>
                          </a:lnTo>
                          <a:lnTo>
                            <a:pt x="274" y="284"/>
                          </a:lnTo>
                          <a:lnTo>
                            <a:pt x="282" y="265"/>
                          </a:lnTo>
                          <a:lnTo>
                            <a:pt x="305" y="258"/>
                          </a:lnTo>
                          <a:lnTo>
                            <a:pt x="298" y="270"/>
                          </a:lnTo>
                          <a:lnTo>
                            <a:pt x="337" y="284"/>
                          </a:lnTo>
                          <a:lnTo>
                            <a:pt x="408" y="287"/>
                          </a:lnTo>
                          <a:lnTo>
                            <a:pt x="413" y="301"/>
                          </a:lnTo>
                          <a:lnTo>
                            <a:pt x="427" y="313"/>
                          </a:lnTo>
                          <a:lnTo>
                            <a:pt x="442" y="321"/>
                          </a:lnTo>
                          <a:lnTo>
                            <a:pt x="469" y="318"/>
                          </a:lnTo>
                          <a:lnTo>
                            <a:pt x="492" y="329"/>
                          </a:lnTo>
                          <a:lnTo>
                            <a:pt x="488" y="343"/>
                          </a:lnTo>
                          <a:lnTo>
                            <a:pt x="520" y="364"/>
                          </a:lnTo>
                          <a:lnTo>
                            <a:pt x="531" y="397"/>
                          </a:lnTo>
                          <a:lnTo>
                            <a:pt x="566" y="437"/>
                          </a:lnTo>
                          <a:lnTo>
                            <a:pt x="569" y="461"/>
                          </a:lnTo>
                          <a:lnTo>
                            <a:pt x="614" y="484"/>
                          </a:lnTo>
                          <a:lnTo>
                            <a:pt x="635" y="488"/>
                          </a:lnTo>
                          <a:lnTo>
                            <a:pt x="642" y="517"/>
                          </a:lnTo>
                          <a:lnTo>
                            <a:pt x="614" y="517"/>
                          </a:lnTo>
                          <a:lnTo>
                            <a:pt x="624" y="554"/>
                          </a:lnTo>
                          <a:lnTo>
                            <a:pt x="618" y="654"/>
                          </a:lnTo>
                          <a:lnTo>
                            <a:pt x="648" y="706"/>
                          </a:lnTo>
                          <a:lnTo>
                            <a:pt x="672" y="749"/>
                          </a:lnTo>
                          <a:lnTo>
                            <a:pt x="701" y="757"/>
                          </a:lnTo>
                          <a:lnTo>
                            <a:pt x="723" y="782"/>
                          </a:lnTo>
                          <a:lnTo>
                            <a:pt x="741" y="824"/>
                          </a:lnTo>
                          <a:lnTo>
                            <a:pt x="778" y="869"/>
                          </a:lnTo>
                          <a:lnTo>
                            <a:pt x="792" y="900"/>
                          </a:lnTo>
                          <a:lnTo>
                            <a:pt x="823" y="930"/>
                          </a:lnTo>
                          <a:lnTo>
                            <a:pt x="831" y="922"/>
                          </a:lnTo>
                          <a:lnTo>
                            <a:pt x="756" y="819"/>
                          </a:lnTo>
                          <a:lnTo>
                            <a:pt x="753" y="791"/>
                          </a:lnTo>
                          <a:lnTo>
                            <a:pt x="769" y="797"/>
                          </a:lnTo>
                          <a:lnTo>
                            <a:pt x="796" y="843"/>
                          </a:lnTo>
                          <a:lnTo>
                            <a:pt x="835" y="877"/>
                          </a:lnTo>
                          <a:lnTo>
                            <a:pt x="833" y="889"/>
                          </a:lnTo>
                          <a:lnTo>
                            <a:pt x="885" y="936"/>
                          </a:lnTo>
                          <a:lnTo>
                            <a:pt x="893" y="954"/>
                          </a:lnTo>
                          <a:lnTo>
                            <a:pt x="887" y="968"/>
                          </a:lnTo>
                          <a:lnTo>
                            <a:pt x="897" y="986"/>
                          </a:lnTo>
                          <a:lnTo>
                            <a:pt x="999" y="1034"/>
                          </a:lnTo>
                          <a:lnTo>
                            <a:pt x="1045" y="1029"/>
                          </a:lnTo>
                          <a:lnTo>
                            <a:pt x="1074" y="1052"/>
                          </a:lnTo>
                          <a:lnTo>
                            <a:pt x="1105" y="1064"/>
                          </a:lnTo>
                          <a:lnTo>
                            <a:pt x="1136" y="1069"/>
                          </a:lnTo>
                          <a:lnTo>
                            <a:pt x="1166" y="1105"/>
                          </a:lnTo>
                          <a:lnTo>
                            <a:pt x="1166" y="1120"/>
                          </a:lnTo>
                          <a:lnTo>
                            <a:pt x="1178" y="1117"/>
                          </a:lnTo>
                          <a:lnTo>
                            <a:pt x="1205" y="1143"/>
                          </a:lnTo>
                          <a:lnTo>
                            <a:pt x="1239" y="1160"/>
                          </a:lnTo>
                          <a:lnTo>
                            <a:pt x="1242" y="1146"/>
                          </a:lnTo>
                          <a:lnTo>
                            <a:pt x="1259" y="1134"/>
                          </a:lnTo>
                          <a:lnTo>
                            <a:pt x="1276" y="1143"/>
                          </a:lnTo>
                          <a:lnTo>
                            <a:pt x="1278" y="1158"/>
                          </a:lnTo>
                          <a:lnTo>
                            <a:pt x="1284" y="1205"/>
                          </a:lnTo>
                          <a:lnTo>
                            <a:pt x="1247" y="1252"/>
                          </a:lnTo>
                          <a:lnTo>
                            <a:pt x="1237" y="1295"/>
                          </a:lnTo>
                          <a:lnTo>
                            <a:pt x="1233" y="1346"/>
                          </a:lnTo>
                          <a:lnTo>
                            <a:pt x="1264" y="1381"/>
                          </a:lnTo>
                          <a:lnTo>
                            <a:pt x="1300" y="1468"/>
                          </a:lnTo>
                          <a:lnTo>
                            <a:pt x="1383" y="1525"/>
                          </a:lnTo>
                          <a:lnTo>
                            <a:pt x="1387" y="1574"/>
                          </a:lnTo>
                          <a:lnTo>
                            <a:pt x="1368" y="1688"/>
                          </a:lnTo>
                          <a:lnTo>
                            <a:pt x="1369" y="1749"/>
                          </a:lnTo>
                          <a:lnTo>
                            <a:pt x="1340" y="1820"/>
                          </a:lnTo>
                          <a:lnTo>
                            <a:pt x="1337" y="1889"/>
                          </a:lnTo>
                          <a:lnTo>
                            <a:pt x="1357" y="1894"/>
                          </a:lnTo>
                          <a:lnTo>
                            <a:pt x="1354" y="1947"/>
                          </a:lnTo>
                          <a:lnTo>
                            <a:pt x="1330" y="1983"/>
                          </a:lnTo>
                          <a:lnTo>
                            <a:pt x="1326" y="2005"/>
                          </a:lnTo>
                          <a:lnTo>
                            <a:pt x="1337" y="2035"/>
                          </a:lnTo>
                          <a:lnTo>
                            <a:pt x="1333" y="2060"/>
                          </a:lnTo>
                          <a:lnTo>
                            <a:pt x="1349" y="2071"/>
                          </a:lnTo>
                          <a:lnTo>
                            <a:pt x="1350" y="2093"/>
                          </a:lnTo>
                          <a:lnTo>
                            <a:pt x="1358" y="2109"/>
                          </a:lnTo>
                          <a:lnTo>
                            <a:pt x="1375" y="2115"/>
                          </a:lnTo>
                          <a:lnTo>
                            <a:pt x="1378" y="2094"/>
                          </a:lnTo>
                          <a:lnTo>
                            <a:pt x="1414" y="2085"/>
                          </a:lnTo>
                          <a:lnTo>
                            <a:pt x="1400" y="2072"/>
                          </a:lnTo>
                          <a:lnTo>
                            <a:pt x="1419" y="2043"/>
                          </a:lnTo>
                          <a:lnTo>
                            <a:pt x="1451" y="1997"/>
                          </a:lnTo>
                          <a:lnTo>
                            <a:pt x="1425" y="1969"/>
                          </a:lnTo>
                          <a:lnTo>
                            <a:pt x="1454" y="1952"/>
                          </a:lnTo>
                          <a:lnTo>
                            <a:pt x="1478" y="1899"/>
                          </a:lnTo>
                          <a:lnTo>
                            <a:pt x="1461" y="1878"/>
                          </a:lnTo>
                          <a:lnTo>
                            <a:pt x="1497" y="1880"/>
                          </a:lnTo>
                          <a:lnTo>
                            <a:pt x="1499" y="1845"/>
                          </a:lnTo>
                          <a:lnTo>
                            <a:pt x="1560" y="1839"/>
                          </a:lnTo>
                          <a:lnTo>
                            <a:pt x="1580" y="1815"/>
                          </a:lnTo>
                          <a:lnTo>
                            <a:pt x="1555" y="1766"/>
                          </a:lnTo>
                          <a:lnTo>
                            <a:pt x="1604" y="1782"/>
                          </a:lnTo>
                          <a:lnTo>
                            <a:pt x="1625" y="1762"/>
                          </a:lnTo>
                          <a:lnTo>
                            <a:pt x="1695" y="1677"/>
                          </a:lnTo>
                          <a:lnTo>
                            <a:pt x="1698" y="1633"/>
                          </a:lnTo>
                          <a:lnTo>
                            <a:pt x="1751" y="1594"/>
                          </a:lnTo>
                          <a:lnTo>
                            <a:pt x="1799" y="1579"/>
                          </a:lnTo>
                          <a:lnTo>
                            <a:pt x="1827" y="1516"/>
                          </a:lnTo>
                          <a:lnTo>
                            <a:pt x="1830" y="1452"/>
                          </a:lnTo>
                          <a:lnTo>
                            <a:pt x="1884" y="1391"/>
                          </a:lnTo>
                          <a:lnTo>
                            <a:pt x="1879" y="1337"/>
                          </a:lnTo>
                          <a:lnTo>
                            <a:pt x="1825" y="1307"/>
                          </a:lnTo>
                          <a:lnTo>
                            <a:pt x="1753" y="1301"/>
                          </a:lnTo>
                          <a:lnTo>
                            <a:pt x="1747" y="1283"/>
                          </a:lnTo>
                          <a:lnTo>
                            <a:pt x="1716" y="1272"/>
                          </a:lnTo>
                          <a:lnTo>
                            <a:pt x="1654" y="1292"/>
                          </a:lnTo>
                          <a:lnTo>
                            <a:pt x="1656" y="1269"/>
                          </a:lnTo>
                          <a:lnTo>
                            <a:pt x="1677" y="1241"/>
                          </a:lnTo>
                          <a:lnTo>
                            <a:pt x="1654" y="1203"/>
                          </a:lnTo>
                          <a:lnTo>
                            <a:pt x="1620" y="1183"/>
                          </a:lnTo>
                          <a:lnTo>
                            <a:pt x="1575" y="1180"/>
                          </a:lnTo>
                          <a:lnTo>
                            <a:pt x="1535" y="1144"/>
                          </a:lnTo>
                          <a:lnTo>
                            <a:pt x="1518" y="1128"/>
                          </a:lnTo>
                          <a:lnTo>
                            <a:pt x="1492" y="1114"/>
                          </a:lnTo>
                          <a:lnTo>
                            <a:pt x="1419" y="1112"/>
                          </a:lnTo>
                          <a:lnTo>
                            <a:pt x="1390" y="1087"/>
                          </a:lnTo>
                          <a:lnTo>
                            <a:pt x="1371" y="1106"/>
                          </a:lnTo>
                          <a:lnTo>
                            <a:pt x="1368" y="1086"/>
                          </a:lnTo>
                          <a:lnTo>
                            <a:pt x="1319" y="1105"/>
                          </a:lnTo>
                          <a:lnTo>
                            <a:pt x="1293" y="1148"/>
                          </a:lnTo>
                          <a:lnTo>
                            <a:pt x="1285" y="1138"/>
                          </a:lnTo>
                          <a:lnTo>
                            <a:pt x="1259" y="1124"/>
                          </a:lnTo>
                          <a:lnTo>
                            <a:pt x="1228" y="1135"/>
                          </a:lnTo>
                          <a:lnTo>
                            <a:pt x="1212" y="1124"/>
                          </a:lnTo>
                          <a:lnTo>
                            <a:pt x="1195" y="1105"/>
                          </a:lnTo>
                          <a:lnTo>
                            <a:pt x="1203" y="1046"/>
                          </a:lnTo>
                          <a:lnTo>
                            <a:pt x="1174" y="1032"/>
                          </a:lnTo>
                          <a:lnTo>
                            <a:pt x="1121" y="1032"/>
                          </a:lnTo>
                          <a:lnTo>
                            <a:pt x="1136" y="1001"/>
                          </a:lnTo>
                          <a:lnTo>
                            <a:pt x="1150" y="954"/>
                          </a:lnTo>
                          <a:lnTo>
                            <a:pt x="1133" y="947"/>
                          </a:lnTo>
                          <a:lnTo>
                            <a:pt x="1100" y="957"/>
                          </a:lnTo>
                          <a:lnTo>
                            <a:pt x="1083" y="995"/>
                          </a:lnTo>
                          <a:lnTo>
                            <a:pt x="1026" y="990"/>
                          </a:lnTo>
                          <a:lnTo>
                            <a:pt x="997" y="941"/>
                          </a:lnTo>
                          <a:lnTo>
                            <a:pt x="1007" y="885"/>
                          </a:lnTo>
                          <a:lnTo>
                            <a:pt x="1002" y="855"/>
                          </a:lnTo>
                          <a:lnTo>
                            <a:pt x="1035" y="824"/>
                          </a:lnTo>
                          <a:lnTo>
                            <a:pt x="1079" y="823"/>
                          </a:lnTo>
                          <a:lnTo>
                            <a:pt x="1114" y="836"/>
                          </a:lnTo>
                          <a:lnTo>
                            <a:pt x="1115" y="819"/>
                          </a:lnTo>
                          <a:lnTo>
                            <a:pt x="1134" y="806"/>
                          </a:lnTo>
                          <a:lnTo>
                            <a:pt x="1194" y="821"/>
                          </a:lnTo>
                          <a:lnTo>
                            <a:pt x="1207" y="835"/>
                          </a:lnTo>
                          <a:lnTo>
                            <a:pt x="1210" y="861"/>
                          </a:lnTo>
                          <a:lnTo>
                            <a:pt x="1230" y="895"/>
                          </a:lnTo>
                          <a:lnTo>
                            <a:pt x="1240" y="895"/>
                          </a:lnTo>
                          <a:lnTo>
                            <a:pt x="1246" y="869"/>
                          </a:lnTo>
                          <a:lnTo>
                            <a:pt x="1226" y="806"/>
                          </a:lnTo>
                          <a:lnTo>
                            <a:pt x="1237" y="782"/>
                          </a:lnTo>
                          <a:lnTo>
                            <a:pt x="1309" y="731"/>
                          </a:lnTo>
                          <a:lnTo>
                            <a:pt x="1300" y="695"/>
                          </a:lnTo>
                          <a:lnTo>
                            <a:pt x="1309" y="706"/>
                          </a:lnTo>
                          <a:lnTo>
                            <a:pt x="1322" y="676"/>
                          </a:lnTo>
                          <a:lnTo>
                            <a:pt x="1337" y="645"/>
                          </a:lnTo>
                          <a:lnTo>
                            <a:pt x="1392" y="630"/>
                          </a:lnTo>
                          <a:lnTo>
                            <a:pt x="1376" y="622"/>
                          </a:lnTo>
                          <a:lnTo>
                            <a:pt x="1387" y="597"/>
                          </a:lnTo>
                          <a:lnTo>
                            <a:pt x="1432" y="578"/>
                          </a:lnTo>
                          <a:lnTo>
                            <a:pt x="1433" y="570"/>
                          </a:lnTo>
                          <a:lnTo>
                            <a:pt x="1466" y="556"/>
                          </a:lnTo>
                          <a:lnTo>
                            <a:pt x="1465" y="568"/>
                          </a:lnTo>
                          <a:lnTo>
                            <a:pt x="1485" y="566"/>
                          </a:lnTo>
                          <a:lnTo>
                            <a:pt x="1447" y="581"/>
                          </a:lnTo>
                          <a:lnTo>
                            <a:pt x="1457" y="599"/>
                          </a:lnTo>
                          <a:lnTo>
                            <a:pt x="1474" y="580"/>
                          </a:lnTo>
                          <a:lnTo>
                            <a:pt x="1516" y="568"/>
                          </a:lnTo>
                          <a:lnTo>
                            <a:pt x="1535" y="552"/>
                          </a:lnTo>
                          <a:lnTo>
                            <a:pt x="1524" y="537"/>
                          </a:lnTo>
                          <a:lnTo>
                            <a:pt x="1514" y="563"/>
                          </a:lnTo>
                          <a:lnTo>
                            <a:pt x="1478" y="556"/>
                          </a:lnTo>
                          <a:lnTo>
                            <a:pt x="1459" y="536"/>
                          </a:lnTo>
                          <a:lnTo>
                            <a:pt x="1465" y="522"/>
                          </a:lnTo>
                          <a:lnTo>
                            <a:pt x="1440" y="518"/>
                          </a:lnTo>
                          <a:lnTo>
                            <a:pt x="1473" y="508"/>
                          </a:lnTo>
                          <a:lnTo>
                            <a:pt x="1454" y="497"/>
                          </a:lnTo>
                          <a:lnTo>
                            <a:pt x="1407" y="504"/>
                          </a:lnTo>
                          <a:lnTo>
                            <a:pt x="1442" y="478"/>
                          </a:lnTo>
                          <a:lnTo>
                            <a:pt x="1531" y="478"/>
                          </a:lnTo>
                          <a:lnTo>
                            <a:pt x="1595" y="441"/>
                          </a:lnTo>
                          <a:lnTo>
                            <a:pt x="1590" y="413"/>
                          </a:lnTo>
                          <a:lnTo>
                            <a:pt x="1573" y="418"/>
                          </a:lnTo>
                          <a:lnTo>
                            <a:pt x="1573" y="403"/>
                          </a:lnTo>
                          <a:lnTo>
                            <a:pt x="1528" y="420"/>
                          </a:lnTo>
                          <a:lnTo>
                            <a:pt x="1516" y="412"/>
                          </a:lnTo>
                          <a:lnTo>
                            <a:pt x="1570" y="394"/>
                          </a:lnTo>
                          <a:lnTo>
                            <a:pt x="1528" y="371"/>
                          </a:lnTo>
                          <a:lnTo>
                            <a:pt x="1507" y="354"/>
                          </a:lnTo>
                          <a:lnTo>
                            <a:pt x="1506" y="333"/>
                          </a:lnTo>
                          <a:lnTo>
                            <a:pt x="1488" y="323"/>
                          </a:lnTo>
                          <a:lnTo>
                            <a:pt x="1492" y="313"/>
                          </a:lnTo>
                          <a:lnTo>
                            <a:pt x="1483" y="299"/>
                          </a:lnTo>
                          <a:lnTo>
                            <a:pt x="1466" y="277"/>
                          </a:lnTo>
                          <a:lnTo>
                            <a:pt x="1453" y="289"/>
                          </a:lnTo>
                          <a:lnTo>
                            <a:pt x="1442" y="308"/>
                          </a:lnTo>
                          <a:lnTo>
                            <a:pt x="1414" y="322"/>
                          </a:lnTo>
                          <a:lnTo>
                            <a:pt x="1413" y="308"/>
                          </a:lnTo>
                          <a:lnTo>
                            <a:pt x="1378" y="316"/>
                          </a:lnTo>
                          <a:lnTo>
                            <a:pt x="1402" y="298"/>
                          </a:lnTo>
                          <a:lnTo>
                            <a:pt x="1398" y="283"/>
                          </a:lnTo>
                          <a:lnTo>
                            <a:pt x="1395" y="260"/>
                          </a:lnTo>
                          <a:lnTo>
                            <a:pt x="1368" y="258"/>
                          </a:lnTo>
                          <a:lnTo>
                            <a:pt x="1368" y="250"/>
                          </a:lnTo>
                          <a:lnTo>
                            <a:pt x="1337" y="230"/>
                          </a:lnTo>
                          <a:lnTo>
                            <a:pt x="1319" y="237"/>
                          </a:lnTo>
                          <a:lnTo>
                            <a:pt x="1280" y="230"/>
                          </a:lnTo>
                          <a:lnTo>
                            <a:pt x="1273" y="241"/>
                          </a:lnTo>
                          <a:lnTo>
                            <a:pt x="1284" y="250"/>
                          </a:lnTo>
                          <a:lnTo>
                            <a:pt x="1276" y="268"/>
                          </a:lnTo>
                          <a:lnTo>
                            <a:pt x="1289" y="292"/>
                          </a:lnTo>
                          <a:lnTo>
                            <a:pt x="1264" y="310"/>
                          </a:lnTo>
                          <a:lnTo>
                            <a:pt x="1284" y="321"/>
                          </a:lnTo>
                          <a:lnTo>
                            <a:pt x="1293" y="361"/>
                          </a:lnTo>
                          <a:lnTo>
                            <a:pt x="1252" y="396"/>
                          </a:lnTo>
                          <a:lnTo>
                            <a:pt x="1267" y="435"/>
                          </a:lnTo>
                          <a:lnTo>
                            <a:pt x="1278" y="440"/>
                          </a:lnTo>
                          <a:lnTo>
                            <a:pt x="1252" y="462"/>
                          </a:lnTo>
                          <a:lnTo>
                            <a:pt x="1231" y="463"/>
                          </a:lnTo>
                          <a:lnTo>
                            <a:pt x="1238" y="450"/>
                          </a:lnTo>
                          <a:lnTo>
                            <a:pt x="1215" y="427"/>
                          </a:lnTo>
                          <a:lnTo>
                            <a:pt x="1215" y="385"/>
                          </a:lnTo>
                          <a:lnTo>
                            <a:pt x="1171" y="379"/>
                          </a:lnTo>
                          <a:lnTo>
                            <a:pt x="1117" y="349"/>
                          </a:lnTo>
                          <a:lnTo>
                            <a:pt x="1090" y="341"/>
                          </a:lnTo>
                          <a:lnTo>
                            <a:pt x="1066" y="347"/>
                          </a:lnTo>
                          <a:lnTo>
                            <a:pt x="1060" y="311"/>
                          </a:lnTo>
                          <a:lnTo>
                            <a:pt x="1045" y="316"/>
                          </a:lnTo>
                          <a:lnTo>
                            <a:pt x="1042" y="254"/>
                          </a:lnTo>
                          <a:lnTo>
                            <a:pt x="1068" y="239"/>
                          </a:lnTo>
                          <a:lnTo>
                            <a:pt x="1071" y="223"/>
                          </a:lnTo>
                          <a:lnTo>
                            <a:pt x="1097" y="218"/>
                          </a:lnTo>
                          <a:lnTo>
                            <a:pt x="1057" y="193"/>
                          </a:lnTo>
                          <a:lnTo>
                            <a:pt x="1097" y="206"/>
                          </a:lnTo>
                          <a:lnTo>
                            <a:pt x="1108" y="193"/>
                          </a:lnTo>
                          <a:lnTo>
                            <a:pt x="1130" y="193"/>
                          </a:lnTo>
                          <a:lnTo>
                            <a:pt x="1149" y="168"/>
                          </a:lnTo>
                          <a:lnTo>
                            <a:pt x="1120" y="164"/>
                          </a:lnTo>
                          <a:lnTo>
                            <a:pt x="1105" y="153"/>
                          </a:lnTo>
                          <a:lnTo>
                            <a:pt x="1151" y="161"/>
                          </a:lnTo>
                          <a:lnTo>
                            <a:pt x="1155" y="136"/>
                          </a:lnTo>
                          <a:lnTo>
                            <a:pt x="1203" y="140"/>
                          </a:lnTo>
                          <a:lnTo>
                            <a:pt x="1228" y="123"/>
                          </a:lnTo>
                          <a:lnTo>
                            <a:pt x="1212" y="91"/>
                          </a:lnTo>
                          <a:lnTo>
                            <a:pt x="1228" y="86"/>
                          </a:lnTo>
                          <a:lnTo>
                            <a:pt x="1169" y="56"/>
                          </a:lnTo>
                          <a:lnTo>
                            <a:pt x="1181" y="82"/>
                          </a:lnTo>
                          <a:lnTo>
                            <a:pt x="1166" y="86"/>
                          </a:lnTo>
                          <a:lnTo>
                            <a:pt x="1143" y="118"/>
                          </a:lnTo>
                          <a:lnTo>
                            <a:pt x="1136" y="94"/>
                          </a:lnTo>
                          <a:lnTo>
                            <a:pt x="1114" y="68"/>
                          </a:lnTo>
                          <a:lnTo>
                            <a:pt x="1101" y="94"/>
                          </a:lnTo>
                          <a:lnTo>
                            <a:pt x="1086" y="67"/>
                          </a:lnTo>
                          <a:lnTo>
                            <a:pt x="1067" y="59"/>
                          </a:lnTo>
                          <a:lnTo>
                            <a:pt x="1071" y="46"/>
                          </a:lnTo>
                          <a:lnTo>
                            <a:pt x="1085" y="46"/>
                          </a:lnTo>
                          <a:lnTo>
                            <a:pt x="1062" y="19"/>
                          </a:lnTo>
                          <a:lnTo>
                            <a:pt x="1031" y="0"/>
                          </a:lnTo>
                          <a:lnTo>
                            <a:pt x="1016" y="19"/>
                          </a:lnTo>
                          <a:lnTo>
                            <a:pt x="1011" y="48"/>
                          </a:lnTo>
                          <a:lnTo>
                            <a:pt x="1052" y="63"/>
                          </a:lnTo>
                          <a:lnTo>
                            <a:pt x="1057" y="87"/>
                          </a:lnTo>
                          <a:lnTo>
                            <a:pt x="1026" y="98"/>
                          </a:lnTo>
                          <a:lnTo>
                            <a:pt x="1030" y="118"/>
                          </a:lnTo>
                          <a:lnTo>
                            <a:pt x="1015" y="112"/>
                          </a:lnTo>
                          <a:lnTo>
                            <a:pt x="1010" y="100"/>
                          </a:lnTo>
                          <a:lnTo>
                            <a:pt x="988" y="106"/>
                          </a:lnTo>
                          <a:lnTo>
                            <a:pt x="930" y="109"/>
                          </a:lnTo>
                          <a:lnTo>
                            <a:pt x="916" y="98"/>
                          </a:lnTo>
                          <a:lnTo>
                            <a:pt x="874" y="78"/>
                          </a:lnTo>
                          <a:lnTo>
                            <a:pt x="838" y="93"/>
                          </a:lnTo>
                          <a:lnTo>
                            <a:pt x="851" y="98"/>
                          </a:lnTo>
                          <a:lnTo>
                            <a:pt x="879" y="84"/>
                          </a:lnTo>
                          <a:lnTo>
                            <a:pt x="860" y="121"/>
                          </a:lnTo>
                          <a:lnTo>
                            <a:pt x="819" y="100"/>
                          </a:lnTo>
                          <a:lnTo>
                            <a:pt x="741" y="101"/>
                          </a:lnTo>
                          <a:lnTo>
                            <a:pt x="765" y="90"/>
                          </a:lnTo>
                          <a:lnTo>
                            <a:pt x="714" y="78"/>
                          </a:lnTo>
                          <a:lnTo>
                            <a:pt x="641" y="56"/>
                          </a:lnTo>
                          <a:lnTo>
                            <a:pt x="615" y="67"/>
                          </a:lnTo>
                          <a:lnTo>
                            <a:pt x="616" y="46"/>
                          </a:lnTo>
                          <a:lnTo>
                            <a:pt x="597" y="67"/>
                          </a:lnTo>
                          <a:lnTo>
                            <a:pt x="569" y="46"/>
                          </a:lnTo>
                          <a:lnTo>
                            <a:pt x="522" y="70"/>
                          </a:lnTo>
                          <a:lnTo>
                            <a:pt x="520" y="66"/>
                          </a:lnTo>
                          <a:lnTo>
                            <a:pt x="472" y="75"/>
                          </a:lnTo>
                          <a:lnTo>
                            <a:pt x="477" y="88"/>
                          </a:lnTo>
                          <a:lnTo>
                            <a:pt x="381" y="58"/>
                          </a:lnTo>
                          <a:lnTo>
                            <a:pt x="229" y="39"/>
                          </a:lnTo>
                          <a:lnTo>
                            <a:pt x="222" y="29"/>
                          </a:lnTo>
                          <a:lnTo>
                            <a:pt x="175" y="20"/>
                          </a:lnTo>
                          <a:lnTo>
                            <a:pt x="158" y="17"/>
                          </a:lnTo>
                          <a:lnTo>
                            <a:pt x="141" y="29"/>
                          </a:lnTo>
                          <a:lnTo>
                            <a:pt x="108" y="36"/>
                          </a:lnTo>
                          <a:lnTo>
                            <a:pt x="77" y="49"/>
                          </a:lnTo>
                          <a:lnTo>
                            <a:pt x="61" y="74"/>
                          </a:lnTo>
                          <a:lnTo>
                            <a:pt x="24" y="78"/>
                          </a:lnTo>
                          <a:lnTo>
                            <a:pt x="16" y="93"/>
                          </a:lnTo>
                          <a:lnTo>
                            <a:pt x="61" y="123"/>
                          </a:lnTo>
                          <a:lnTo>
                            <a:pt x="82" y="134"/>
                          </a:lnTo>
                          <a:lnTo>
                            <a:pt x="98" y="143"/>
                          </a:lnTo>
                          <a:lnTo>
                            <a:pt x="61" y="148"/>
                          </a:lnTo>
                          <a:lnTo>
                            <a:pt x="61" y="135"/>
                          </a:lnTo>
                          <a:lnTo>
                            <a:pt x="47" y="135"/>
                          </a:lnTo>
                          <a:lnTo>
                            <a:pt x="0" y="160"/>
                          </a:ln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/>
                    <a:lstStyle/>
                    <a:p>
                      <a:pPr eaLnBrk="1" hangingPunct="1">
                        <a:lnSpc>
                          <a:spcPct val="90000"/>
                        </a:lnSpc>
                        <a:defRPr/>
                      </a:pPr>
                      <a:endParaRPr lang="en-GB" sz="2200" b="1">
                        <a:solidFill>
                          <a:srgbClr val="00B2EF"/>
                        </a:solidFill>
                        <a:latin typeface="Arial" panose="020B0604020202020204" pitchFamily="34" charset="0"/>
                        <a:ea typeface="+mn-ea"/>
                        <a:cs typeface="Arial" charset="0"/>
                      </a:endParaRPr>
                    </a:p>
                  </p:txBody>
                </p:sp>
                <p:sp>
                  <p:nvSpPr>
                    <p:cNvPr id="426" name="Freeform 6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160" y="2169"/>
                      <a:ext cx="95" cy="87"/>
                    </a:xfrm>
                    <a:custGeom>
                      <a:avLst/>
                      <a:gdLst>
                        <a:gd name="T0" fmla="*/ 40 w 95"/>
                        <a:gd name="T1" fmla="*/ 5 h 87"/>
                        <a:gd name="T2" fmla="*/ 55 w 95"/>
                        <a:gd name="T3" fmla="*/ 0 h 87"/>
                        <a:gd name="T4" fmla="*/ 48 w 95"/>
                        <a:gd name="T5" fmla="*/ 28 h 87"/>
                        <a:gd name="T6" fmla="*/ 58 w 95"/>
                        <a:gd name="T7" fmla="*/ 44 h 87"/>
                        <a:gd name="T8" fmla="*/ 83 w 95"/>
                        <a:gd name="T9" fmla="*/ 41 h 87"/>
                        <a:gd name="T10" fmla="*/ 91 w 95"/>
                        <a:gd name="T11" fmla="*/ 63 h 87"/>
                        <a:gd name="T12" fmla="*/ 95 w 95"/>
                        <a:gd name="T13" fmla="*/ 76 h 87"/>
                        <a:gd name="T14" fmla="*/ 75 w 95"/>
                        <a:gd name="T15" fmla="*/ 87 h 87"/>
                        <a:gd name="T16" fmla="*/ 75 w 95"/>
                        <a:gd name="T17" fmla="*/ 69 h 87"/>
                        <a:gd name="T18" fmla="*/ 45 w 95"/>
                        <a:gd name="T19" fmla="*/ 75 h 87"/>
                        <a:gd name="T20" fmla="*/ 0 w 95"/>
                        <a:gd name="T21" fmla="*/ 71 h 87"/>
                        <a:gd name="T22" fmla="*/ 0 60000 65536"/>
                        <a:gd name="T23" fmla="*/ 0 60000 65536"/>
                        <a:gd name="T24" fmla="*/ 0 60000 65536"/>
                        <a:gd name="T25" fmla="*/ 0 60000 65536"/>
                        <a:gd name="T26" fmla="*/ 0 60000 65536"/>
                        <a:gd name="T27" fmla="*/ 0 60000 65536"/>
                        <a:gd name="T28" fmla="*/ 0 60000 65536"/>
                        <a:gd name="T29" fmla="*/ 0 60000 65536"/>
                        <a:gd name="T30" fmla="*/ 0 60000 65536"/>
                        <a:gd name="T31" fmla="*/ 0 60000 65536"/>
                        <a:gd name="T32" fmla="*/ 0 60000 65536"/>
                        <a:gd name="T33" fmla="*/ 0 w 95"/>
                        <a:gd name="T34" fmla="*/ 0 h 87"/>
                        <a:gd name="T35" fmla="*/ 95 w 95"/>
                        <a:gd name="T36" fmla="*/ 87 h 87"/>
                      </a:gdLst>
                      <a:ahLst/>
                      <a:cxnLst>
                        <a:cxn ang="T22">
                          <a:pos x="T0" y="T1"/>
                        </a:cxn>
                        <a:cxn ang="T23">
                          <a:pos x="T2" y="T3"/>
                        </a:cxn>
                        <a:cxn ang="T24">
                          <a:pos x="T4" y="T5"/>
                        </a:cxn>
                        <a:cxn ang="T25">
                          <a:pos x="T6" y="T7"/>
                        </a:cxn>
                        <a:cxn ang="T26">
                          <a:pos x="T8" y="T9"/>
                        </a:cxn>
                        <a:cxn ang="T27">
                          <a:pos x="T10" y="T11"/>
                        </a:cxn>
                        <a:cxn ang="T28">
                          <a:pos x="T12" y="T13"/>
                        </a:cxn>
                        <a:cxn ang="T29">
                          <a:pos x="T14" y="T15"/>
                        </a:cxn>
                        <a:cxn ang="T30">
                          <a:pos x="T16" y="T17"/>
                        </a:cxn>
                        <a:cxn ang="T31">
                          <a:pos x="T18" y="T19"/>
                        </a:cxn>
                        <a:cxn ang="T32">
                          <a:pos x="T20" y="T21"/>
                        </a:cxn>
                      </a:cxnLst>
                      <a:rect l="T33" t="T34" r="T35" b="T36"/>
                      <a:pathLst>
                        <a:path w="95" h="87">
                          <a:moveTo>
                            <a:pt x="40" y="5"/>
                          </a:moveTo>
                          <a:lnTo>
                            <a:pt x="55" y="0"/>
                          </a:lnTo>
                          <a:lnTo>
                            <a:pt x="48" y="28"/>
                          </a:lnTo>
                          <a:lnTo>
                            <a:pt x="58" y="44"/>
                          </a:lnTo>
                          <a:lnTo>
                            <a:pt x="83" y="41"/>
                          </a:lnTo>
                          <a:lnTo>
                            <a:pt x="91" y="63"/>
                          </a:lnTo>
                          <a:lnTo>
                            <a:pt x="95" y="76"/>
                          </a:lnTo>
                          <a:lnTo>
                            <a:pt x="75" y="87"/>
                          </a:lnTo>
                          <a:lnTo>
                            <a:pt x="75" y="69"/>
                          </a:lnTo>
                          <a:lnTo>
                            <a:pt x="45" y="75"/>
                          </a:lnTo>
                          <a:lnTo>
                            <a:pt x="0" y="71"/>
                          </a:ln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wrap="none"/>
                    <a:lstStyle/>
                    <a:p>
                      <a:pPr eaLnBrk="1" hangingPunct="1">
                        <a:lnSpc>
                          <a:spcPct val="90000"/>
                        </a:lnSpc>
                        <a:defRPr/>
                      </a:pPr>
                      <a:endParaRPr lang="en-GB" sz="2200" b="1">
                        <a:solidFill>
                          <a:srgbClr val="00B2EF"/>
                        </a:solidFill>
                        <a:latin typeface="Arial" panose="020B0604020202020204" pitchFamily="34" charset="0"/>
                        <a:ea typeface="+mn-ea"/>
                        <a:cs typeface="Arial" charset="0"/>
                      </a:endParaRPr>
                    </a:p>
                  </p:txBody>
                </p:sp>
                <p:grpSp>
                  <p:nvGrpSpPr>
                    <p:cNvPr id="427" name="Group 69" descr="Light downward diagonal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2874" y="1552"/>
                      <a:ext cx="2837" cy="2146"/>
                      <a:chOff x="2874" y="1552"/>
                      <a:chExt cx="2837" cy="2146"/>
                    </a:xfrm>
                    <a:grpFill/>
                  </p:grpSpPr>
                  <p:sp>
                    <p:nvSpPr>
                      <p:cNvPr id="428" name="Freeform 7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4621" y="3130"/>
                        <a:ext cx="565" cy="432"/>
                      </a:xfrm>
                      <a:custGeom>
                        <a:avLst/>
                        <a:gdLst>
                          <a:gd name="T0" fmla="*/ 2 w 565"/>
                          <a:gd name="T1" fmla="*/ 175 h 432"/>
                          <a:gd name="T2" fmla="*/ 41 w 565"/>
                          <a:gd name="T3" fmla="*/ 146 h 432"/>
                          <a:gd name="T4" fmla="*/ 101 w 565"/>
                          <a:gd name="T5" fmla="*/ 133 h 432"/>
                          <a:gd name="T6" fmla="*/ 119 w 565"/>
                          <a:gd name="T7" fmla="*/ 93 h 432"/>
                          <a:gd name="T8" fmla="*/ 174 w 565"/>
                          <a:gd name="T9" fmla="*/ 49 h 432"/>
                          <a:gd name="T10" fmla="*/ 207 w 565"/>
                          <a:gd name="T11" fmla="*/ 61 h 432"/>
                          <a:gd name="T12" fmla="*/ 233 w 565"/>
                          <a:gd name="T13" fmla="*/ 32 h 432"/>
                          <a:gd name="T14" fmla="*/ 256 w 565"/>
                          <a:gd name="T15" fmla="*/ 8 h 432"/>
                          <a:gd name="T16" fmla="*/ 321 w 565"/>
                          <a:gd name="T17" fmla="*/ 25 h 432"/>
                          <a:gd name="T18" fmla="*/ 309 w 565"/>
                          <a:gd name="T19" fmla="*/ 65 h 432"/>
                          <a:gd name="T20" fmla="*/ 373 w 565"/>
                          <a:gd name="T21" fmla="*/ 105 h 432"/>
                          <a:gd name="T22" fmla="*/ 390 w 565"/>
                          <a:gd name="T23" fmla="*/ 87 h 432"/>
                          <a:gd name="T24" fmla="*/ 396 w 565"/>
                          <a:gd name="T25" fmla="*/ 21 h 432"/>
                          <a:gd name="T26" fmla="*/ 413 w 565"/>
                          <a:gd name="T27" fmla="*/ 0 h 432"/>
                          <a:gd name="T28" fmla="*/ 450 w 565"/>
                          <a:gd name="T29" fmla="*/ 65 h 432"/>
                          <a:gd name="T30" fmla="*/ 464 w 565"/>
                          <a:gd name="T31" fmla="*/ 124 h 432"/>
                          <a:gd name="T32" fmla="*/ 499 w 565"/>
                          <a:gd name="T33" fmla="*/ 143 h 432"/>
                          <a:gd name="T34" fmla="*/ 527 w 565"/>
                          <a:gd name="T35" fmla="*/ 191 h 432"/>
                          <a:gd name="T36" fmla="*/ 554 w 565"/>
                          <a:gd name="T37" fmla="*/ 215 h 432"/>
                          <a:gd name="T38" fmla="*/ 565 w 565"/>
                          <a:gd name="T39" fmla="*/ 263 h 432"/>
                          <a:gd name="T40" fmla="*/ 559 w 565"/>
                          <a:gd name="T41" fmla="*/ 306 h 432"/>
                          <a:gd name="T42" fmla="*/ 533 w 565"/>
                          <a:gd name="T43" fmla="*/ 346 h 432"/>
                          <a:gd name="T44" fmla="*/ 514 w 565"/>
                          <a:gd name="T45" fmla="*/ 411 h 432"/>
                          <a:gd name="T46" fmla="*/ 462 w 565"/>
                          <a:gd name="T47" fmla="*/ 430 h 432"/>
                          <a:gd name="T48" fmla="*/ 441 w 565"/>
                          <a:gd name="T49" fmla="*/ 416 h 432"/>
                          <a:gd name="T50" fmla="*/ 420 w 565"/>
                          <a:gd name="T51" fmla="*/ 432 h 432"/>
                          <a:gd name="T52" fmla="*/ 371 w 565"/>
                          <a:gd name="T53" fmla="*/ 409 h 432"/>
                          <a:gd name="T54" fmla="*/ 362 w 565"/>
                          <a:gd name="T55" fmla="*/ 375 h 432"/>
                          <a:gd name="T56" fmla="*/ 340 w 565"/>
                          <a:gd name="T57" fmla="*/ 329 h 432"/>
                          <a:gd name="T58" fmla="*/ 315 w 565"/>
                          <a:gd name="T59" fmla="*/ 370 h 432"/>
                          <a:gd name="T60" fmla="*/ 290 w 565"/>
                          <a:gd name="T61" fmla="*/ 329 h 432"/>
                          <a:gd name="T62" fmla="*/ 248 w 565"/>
                          <a:gd name="T63" fmla="*/ 314 h 432"/>
                          <a:gd name="T64" fmla="*/ 172 w 565"/>
                          <a:gd name="T65" fmla="*/ 326 h 432"/>
                          <a:gd name="T66" fmla="*/ 139 w 565"/>
                          <a:gd name="T67" fmla="*/ 348 h 432"/>
                          <a:gd name="T68" fmla="*/ 88 w 565"/>
                          <a:gd name="T69" fmla="*/ 350 h 432"/>
                          <a:gd name="T70" fmla="*/ 58 w 565"/>
                          <a:gd name="T71" fmla="*/ 370 h 432"/>
                          <a:gd name="T72" fmla="*/ 18 w 565"/>
                          <a:gd name="T73" fmla="*/ 357 h 432"/>
                          <a:gd name="T74" fmla="*/ 27 w 565"/>
                          <a:gd name="T75" fmla="*/ 316 h 432"/>
                          <a:gd name="T76" fmla="*/ 0 w 565"/>
                          <a:gd name="T77" fmla="*/ 236 h 432"/>
                          <a:gd name="T78" fmla="*/ 0 60000 65536"/>
                          <a:gd name="T79" fmla="*/ 0 60000 65536"/>
                          <a:gd name="T80" fmla="*/ 0 60000 65536"/>
                          <a:gd name="T81" fmla="*/ 0 60000 65536"/>
                          <a:gd name="T82" fmla="*/ 0 60000 65536"/>
                          <a:gd name="T83" fmla="*/ 0 60000 65536"/>
                          <a:gd name="T84" fmla="*/ 0 60000 65536"/>
                          <a:gd name="T85" fmla="*/ 0 60000 65536"/>
                          <a:gd name="T86" fmla="*/ 0 60000 65536"/>
                          <a:gd name="T87" fmla="*/ 0 60000 65536"/>
                          <a:gd name="T88" fmla="*/ 0 60000 65536"/>
                          <a:gd name="T89" fmla="*/ 0 60000 65536"/>
                          <a:gd name="T90" fmla="*/ 0 60000 65536"/>
                          <a:gd name="T91" fmla="*/ 0 60000 65536"/>
                          <a:gd name="T92" fmla="*/ 0 60000 65536"/>
                          <a:gd name="T93" fmla="*/ 0 60000 65536"/>
                          <a:gd name="T94" fmla="*/ 0 60000 65536"/>
                          <a:gd name="T95" fmla="*/ 0 60000 65536"/>
                          <a:gd name="T96" fmla="*/ 0 60000 65536"/>
                          <a:gd name="T97" fmla="*/ 0 60000 65536"/>
                          <a:gd name="T98" fmla="*/ 0 60000 65536"/>
                          <a:gd name="T99" fmla="*/ 0 60000 65536"/>
                          <a:gd name="T100" fmla="*/ 0 60000 65536"/>
                          <a:gd name="T101" fmla="*/ 0 60000 65536"/>
                          <a:gd name="T102" fmla="*/ 0 60000 65536"/>
                          <a:gd name="T103" fmla="*/ 0 60000 65536"/>
                          <a:gd name="T104" fmla="*/ 0 60000 65536"/>
                          <a:gd name="T105" fmla="*/ 0 60000 65536"/>
                          <a:gd name="T106" fmla="*/ 0 60000 65536"/>
                          <a:gd name="T107" fmla="*/ 0 60000 65536"/>
                          <a:gd name="T108" fmla="*/ 0 60000 65536"/>
                          <a:gd name="T109" fmla="*/ 0 60000 65536"/>
                          <a:gd name="T110" fmla="*/ 0 60000 65536"/>
                          <a:gd name="T111" fmla="*/ 0 60000 65536"/>
                          <a:gd name="T112" fmla="*/ 0 60000 65536"/>
                          <a:gd name="T113" fmla="*/ 0 60000 65536"/>
                          <a:gd name="T114" fmla="*/ 0 60000 65536"/>
                          <a:gd name="T115" fmla="*/ 0 60000 65536"/>
                          <a:gd name="T116" fmla="*/ 0 60000 65536"/>
                          <a:gd name="T117" fmla="*/ 0 w 565"/>
                          <a:gd name="T118" fmla="*/ 0 h 432"/>
                          <a:gd name="T119" fmla="*/ 565 w 565"/>
                          <a:gd name="T120" fmla="*/ 432 h 432"/>
                        </a:gdLst>
                        <a:ahLst/>
                        <a:cxnLst>
                          <a:cxn ang="T78">
                            <a:pos x="T0" y="T1"/>
                          </a:cxn>
                          <a:cxn ang="T79">
                            <a:pos x="T2" y="T3"/>
                          </a:cxn>
                          <a:cxn ang="T80">
                            <a:pos x="T4" y="T5"/>
                          </a:cxn>
                          <a:cxn ang="T81">
                            <a:pos x="T6" y="T7"/>
                          </a:cxn>
                          <a:cxn ang="T82">
                            <a:pos x="T8" y="T9"/>
                          </a:cxn>
                          <a:cxn ang="T83">
                            <a:pos x="T10" y="T11"/>
                          </a:cxn>
                          <a:cxn ang="T84">
                            <a:pos x="T12" y="T13"/>
                          </a:cxn>
                          <a:cxn ang="T85">
                            <a:pos x="T14" y="T15"/>
                          </a:cxn>
                          <a:cxn ang="T86">
                            <a:pos x="T16" y="T17"/>
                          </a:cxn>
                          <a:cxn ang="T87">
                            <a:pos x="T18" y="T19"/>
                          </a:cxn>
                          <a:cxn ang="T88">
                            <a:pos x="T20" y="T21"/>
                          </a:cxn>
                          <a:cxn ang="T89">
                            <a:pos x="T22" y="T23"/>
                          </a:cxn>
                          <a:cxn ang="T90">
                            <a:pos x="T24" y="T25"/>
                          </a:cxn>
                          <a:cxn ang="T91">
                            <a:pos x="T26" y="T27"/>
                          </a:cxn>
                          <a:cxn ang="T92">
                            <a:pos x="T28" y="T29"/>
                          </a:cxn>
                          <a:cxn ang="T93">
                            <a:pos x="T30" y="T31"/>
                          </a:cxn>
                          <a:cxn ang="T94">
                            <a:pos x="T32" y="T33"/>
                          </a:cxn>
                          <a:cxn ang="T95">
                            <a:pos x="T34" y="T35"/>
                          </a:cxn>
                          <a:cxn ang="T96">
                            <a:pos x="T36" y="T37"/>
                          </a:cxn>
                          <a:cxn ang="T97">
                            <a:pos x="T38" y="T39"/>
                          </a:cxn>
                          <a:cxn ang="T98">
                            <a:pos x="T40" y="T41"/>
                          </a:cxn>
                          <a:cxn ang="T99">
                            <a:pos x="T42" y="T43"/>
                          </a:cxn>
                          <a:cxn ang="T100">
                            <a:pos x="T44" y="T45"/>
                          </a:cxn>
                          <a:cxn ang="T101">
                            <a:pos x="T46" y="T47"/>
                          </a:cxn>
                          <a:cxn ang="T102">
                            <a:pos x="T48" y="T49"/>
                          </a:cxn>
                          <a:cxn ang="T103">
                            <a:pos x="T50" y="T51"/>
                          </a:cxn>
                          <a:cxn ang="T104">
                            <a:pos x="T52" y="T53"/>
                          </a:cxn>
                          <a:cxn ang="T105">
                            <a:pos x="T54" y="T55"/>
                          </a:cxn>
                          <a:cxn ang="T106">
                            <a:pos x="T56" y="T57"/>
                          </a:cxn>
                          <a:cxn ang="T107">
                            <a:pos x="T58" y="T59"/>
                          </a:cxn>
                          <a:cxn ang="T108">
                            <a:pos x="T60" y="T61"/>
                          </a:cxn>
                          <a:cxn ang="T109">
                            <a:pos x="T62" y="T63"/>
                          </a:cxn>
                          <a:cxn ang="T110">
                            <a:pos x="T64" y="T65"/>
                          </a:cxn>
                          <a:cxn ang="T111">
                            <a:pos x="T66" y="T67"/>
                          </a:cxn>
                          <a:cxn ang="T112">
                            <a:pos x="T68" y="T69"/>
                          </a:cxn>
                          <a:cxn ang="T113">
                            <a:pos x="T70" y="T71"/>
                          </a:cxn>
                          <a:cxn ang="T114">
                            <a:pos x="T72" y="T73"/>
                          </a:cxn>
                          <a:cxn ang="T115">
                            <a:pos x="T74" y="T75"/>
                          </a:cxn>
                          <a:cxn ang="T116">
                            <a:pos x="T76" y="T77"/>
                          </a:cxn>
                        </a:cxnLst>
                        <a:rect l="T117" t="T118" r="T119" b="T120"/>
                        <a:pathLst>
                          <a:path w="565" h="432">
                            <a:moveTo>
                              <a:pt x="2" y="175"/>
                            </a:moveTo>
                            <a:lnTo>
                              <a:pt x="41" y="146"/>
                            </a:lnTo>
                            <a:lnTo>
                              <a:pt x="101" y="133"/>
                            </a:lnTo>
                            <a:lnTo>
                              <a:pt x="119" y="93"/>
                            </a:lnTo>
                            <a:lnTo>
                              <a:pt x="174" y="49"/>
                            </a:lnTo>
                            <a:lnTo>
                              <a:pt x="207" y="61"/>
                            </a:lnTo>
                            <a:lnTo>
                              <a:pt x="233" y="32"/>
                            </a:lnTo>
                            <a:lnTo>
                              <a:pt x="256" y="8"/>
                            </a:lnTo>
                            <a:lnTo>
                              <a:pt x="321" y="25"/>
                            </a:lnTo>
                            <a:lnTo>
                              <a:pt x="309" y="65"/>
                            </a:lnTo>
                            <a:lnTo>
                              <a:pt x="373" y="105"/>
                            </a:lnTo>
                            <a:lnTo>
                              <a:pt x="390" y="87"/>
                            </a:lnTo>
                            <a:lnTo>
                              <a:pt x="396" y="21"/>
                            </a:lnTo>
                            <a:lnTo>
                              <a:pt x="413" y="0"/>
                            </a:lnTo>
                            <a:lnTo>
                              <a:pt x="450" y="65"/>
                            </a:lnTo>
                            <a:lnTo>
                              <a:pt x="464" y="124"/>
                            </a:lnTo>
                            <a:lnTo>
                              <a:pt x="499" y="143"/>
                            </a:lnTo>
                            <a:lnTo>
                              <a:pt x="527" y="191"/>
                            </a:lnTo>
                            <a:lnTo>
                              <a:pt x="554" y="215"/>
                            </a:lnTo>
                            <a:lnTo>
                              <a:pt x="565" y="263"/>
                            </a:lnTo>
                            <a:lnTo>
                              <a:pt x="559" y="306"/>
                            </a:lnTo>
                            <a:lnTo>
                              <a:pt x="533" y="346"/>
                            </a:lnTo>
                            <a:lnTo>
                              <a:pt x="514" y="411"/>
                            </a:lnTo>
                            <a:lnTo>
                              <a:pt x="462" y="430"/>
                            </a:lnTo>
                            <a:lnTo>
                              <a:pt x="441" y="416"/>
                            </a:lnTo>
                            <a:lnTo>
                              <a:pt x="420" y="432"/>
                            </a:lnTo>
                            <a:lnTo>
                              <a:pt x="371" y="409"/>
                            </a:lnTo>
                            <a:lnTo>
                              <a:pt x="362" y="375"/>
                            </a:lnTo>
                            <a:lnTo>
                              <a:pt x="340" y="329"/>
                            </a:lnTo>
                            <a:lnTo>
                              <a:pt x="315" y="370"/>
                            </a:lnTo>
                            <a:lnTo>
                              <a:pt x="290" y="329"/>
                            </a:lnTo>
                            <a:lnTo>
                              <a:pt x="248" y="314"/>
                            </a:lnTo>
                            <a:lnTo>
                              <a:pt x="172" y="326"/>
                            </a:lnTo>
                            <a:lnTo>
                              <a:pt x="139" y="348"/>
                            </a:lnTo>
                            <a:lnTo>
                              <a:pt x="88" y="350"/>
                            </a:lnTo>
                            <a:lnTo>
                              <a:pt x="58" y="370"/>
                            </a:lnTo>
                            <a:lnTo>
                              <a:pt x="18" y="357"/>
                            </a:lnTo>
                            <a:lnTo>
                              <a:pt x="27" y="316"/>
                            </a:lnTo>
                            <a:lnTo>
                              <a:pt x="0" y="236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/>
                      <a:lstStyle/>
                      <a:p>
                        <a:pPr eaLnBrk="1" hangingPunct="1">
                          <a:lnSpc>
                            <a:spcPct val="90000"/>
                          </a:lnSpc>
                          <a:defRPr/>
                        </a:pPr>
                        <a:endParaRPr lang="en-GB" sz="2200" b="1">
                          <a:solidFill>
                            <a:srgbClr val="00B2EF"/>
                          </a:solidFill>
                          <a:latin typeface="Arial" panose="020B0604020202020204" pitchFamily="34" charset="0"/>
                          <a:ea typeface="+mn-ea"/>
                          <a:cs typeface="Arial" charset="0"/>
                        </a:endParaRPr>
                      </a:p>
                    </p:txBody>
                  </p:sp>
                  <p:sp>
                    <p:nvSpPr>
                      <p:cNvPr id="429" name="Freeform 71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5062" y="3592"/>
                        <a:ext cx="50" cy="51"/>
                      </a:xfrm>
                      <a:custGeom>
                        <a:avLst/>
                        <a:gdLst>
                          <a:gd name="T0" fmla="*/ 0 w 50"/>
                          <a:gd name="T1" fmla="*/ 9 h 51"/>
                          <a:gd name="T2" fmla="*/ 0 w 50"/>
                          <a:gd name="T3" fmla="*/ 0 h 51"/>
                          <a:gd name="T4" fmla="*/ 45 w 50"/>
                          <a:gd name="T5" fmla="*/ 2 h 51"/>
                          <a:gd name="T6" fmla="*/ 50 w 50"/>
                          <a:gd name="T7" fmla="*/ 28 h 51"/>
                          <a:gd name="T8" fmla="*/ 30 w 50"/>
                          <a:gd name="T9" fmla="*/ 51 h 51"/>
                          <a:gd name="T10" fmla="*/ 0 w 50"/>
                          <a:gd name="T11" fmla="*/ 9 h 51"/>
                          <a:gd name="T12" fmla="*/ 0 60000 65536"/>
                          <a:gd name="T13" fmla="*/ 0 60000 65536"/>
                          <a:gd name="T14" fmla="*/ 0 60000 65536"/>
                          <a:gd name="T15" fmla="*/ 0 60000 65536"/>
                          <a:gd name="T16" fmla="*/ 0 60000 65536"/>
                          <a:gd name="T17" fmla="*/ 0 60000 65536"/>
                          <a:gd name="T18" fmla="*/ 0 w 50"/>
                          <a:gd name="T19" fmla="*/ 0 h 51"/>
                          <a:gd name="T20" fmla="*/ 50 w 50"/>
                          <a:gd name="T21" fmla="*/ 51 h 51"/>
                        </a:gdLst>
                        <a:ahLst/>
                        <a:cxnLst>
                          <a:cxn ang="T12">
                            <a:pos x="T0" y="T1"/>
                          </a:cxn>
                          <a:cxn ang="T13">
                            <a:pos x="T2" y="T3"/>
                          </a:cxn>
                          <a:cxn ang="T14">
                            <a:pos x="T4" y="T5"/>
                          </a:cxn>
                          <a:cxn ang="T15">
                            <a:pos x="T6" y="T7"/>
                          </a:cxn>
                          <a:cxn ang="T16">
                            <a:pos x="T8" y="T9"/>
                          </a:cxn>
                          <a:cxn ang="T17">
                            <a:pos x="T10" y="T11"/>
                          </a:cxn>
                        </a:cxnLst>
                        <a:rect l="T18" t="T19" r="T20" b="T21"/>
                        <a:pathLst>
                          <a:path w="50" h="51">
                            <a:moveTo>
                              <a:pt x="0" y="9"/>
                            </a:moveTo>
                            <a:lnTo>
                              <a:pt x="0" y="0"/>
                            </a:lnTo>
                            <a:lnTo>
                              <a:pt x="45" y="2"/>
                            </a:lnTo>
                            <a:lnTo>
                              <a:pt x="50" y="28"/>
                            </a:lnTo>
                            <a:lnTo>
                              <a:pt x="30" y="51"/>
                            </a:lnTo>
                            <a:lnTo>
                              <a:pt x="0" y="9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/>
                      <a:lstStyle/>
                      <a:p>
                        <a:pPr eaLnBrk="1" hangingPunct="1">
                          <a:lnSpc>
                            <a:spcPct val="90000"/>
                          </a:lnSpc>
                          <a:defRPr/>
                        </a:pPr>
                        <a:endParaRPr lang="en-GB" sz="2200" b="1">
                          <a:solidFill>
                            <a:srgbClr val="00B2EF"/>
                          </a:solidFill>
                          <a:latin typeface="Arial" panose="020B0604020202020204" pitchFamily="34" charset="0"/>
                          <a:ea typeface="+mn-ea"/>
                          <a:cs typeface="Arial" charset="0"/>
                        </a:endParaRPr>
                      </a:p>
                    </p:txBody>
                  </p:sp>
                  <p:sp>
                    <p:nvSpPr>
                      <p:cNvPr id="430" name="Freeform 72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5368" y="3592"/>
                        <a:ext cx="110" cy="106"/>
                      </a:xfrm>
                      <a:custGeom>
                        <a:avLst/>
                        <a:gdLst>
                          <a:gd name="T0" fmla="*/ 0 w 110"/>
                          <a:gd name="T1" fmla="*/ 92 h 106"/>
                          <a:gd name="T2" fmla="*/ 26 w 110"/>
                          <a:gd name="T3" fmla="*/ 61 h 106"/>
                          <a:gd name="T4" fmla="*/ 65 w 110"/>
                          <a:gd name="T5" fmla="*/ 36 h 106"/>
                          <a:gd name="T6" fmla="*/ 86 w 110"/>
                          <a:gd name="T7" fmla="*/ 0 h 106"/>
                          <a:gd name="T8" fmla="*/ 110 w 110"/>
                          <a:gd name="T9" fmla="*/ 19 h 106"/>
                          <a:gd name="T10" fmla="*/ 95 w 110"/>
                          <a:gd name="T11" fmla="*/ 56 h 106"/>
                          <a:gd name="T12" fmla="*/ 72 w 110"/>
                          <a:gd name="T13" fmla="*/ 58 h 106"/>
                          <a:gd name="T14" fmla="*/ 38 w 110"/>
                          <a:gd name="T15" fmla="*/ 106 h 106"/>
                          <a:gd name="T16" fmla="*/ 0 w 110"/>
                          <a:gd name="T17" fmla="*/ 92 h 106"/>
                          <a:gd name="T18" fmla="*/ 0 60000 65536"/>
                          <a:gd name="T19" fmla="*/ 0 60000 65536"/>
                          <a:gd name="T20" fmla="*/ 0 60000 65536"/>
                          <a:gd name="T21" fmla="*/ 0 60000 65536"/>
                          <a:gd name="T22" fmla="*/ 0 60000 65536"/>
                          <a:gd name="T23" fmla="*/ 0 60000 65536"/>
                          <a:gd name="T24" fmla="*/ 0 60000 65536"/>
                          <a:gd name="T25" fmla="*/ 0 60000 65536"/>
                          <a:gd name="T26" fmla="*/ 0 60000 65536"/>
                          <a:gd name="T27" fmla="*/ 0 w 110"/>
                          <a:gd name="T28" fmla="*/ 0 h 106"/>
                          <a:gd name="T29" fmla="*/ 110 w 110"/>
                          <a:gd name="T30" fmla="*/ 106 h 106"/>
                        </a:gdLst>
                        <a:ahLst/>
                        <a:cxnLst>
                          <a:cxn ang="T18">
                            <a:pos x="T0" y="T1"/>
                          </a:cxn>
                          <a:cxn ang="T19">
                            <a:pos x="T2" y="T3"/>
                          </a:cxn>
                          <a:cxn ang="T20">
                            <a:pos x="T4" y="T5"/>
                          </a:cxn>
                          <a:cxn ang="T21">
                            <a:pos x="T6" y="T7"/>
                          </a:cxn>
                          <a:cxn ang="T22">
                            <a:pos x="T8" y="T9"/>
                          </a:cxn>
                          <a:cxn ang="T23">
                            <a:pos x="T10" y="T11"/>
                          </a:cxn>
                          <a:cxn ang="T24">
                            <a:pos x="T12" y="T13"/>
                          </a:cxn>
                          <a:cxn ang="T25">
                            <a:pos x="T14" y="T15"/>
                          </a:cxn>
                          <a:cxn ang="T26">
                            <a:pos x="T16" y="T17"/>
                          </a:cxn>
                        </a:cxnLst>
                        <a:rect l="T27" t="T28" r="T29" b="T30"/>
                        <a:pathLst>
                          <a:path w="110" h="106">
                            <a:moveTo>
                              <a:pt x="0" y="92"/>
                            </a:moveTo>
                            <a:lnTo>
                              <a:pt x="26" y="61"/>
                            </a:lnTo>
                            <a:lnTo>
                              <a:pt x="65" y="36"/>
                            </a:lnTo>
                            <a:lnTo>
                              <a:pt x="86" y="0"/>
                            </a:lnTo>
                            <a:lnTo>
                              <a:pt x="110" y="19"/>
                            </a:lnTo>
                            <a:lnTo>
                              <a:pt x="95" y="56"/>
                            </a:lnTo>
                            <a:lnTo>
                              <a:pt x="72" y="58"/>
                            </a:lnTo>
                            <a:lnTo>
                              <a:pt x="38" y="106"/>
                            </a:lnTo>
                            <a:lnTo>
                              <a:pt x="0" y="92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/>
                      <a:lstStyle/>
                      <a:p>
                        <a:pPr eaLnBrk="1" hangingPunct="1">
                          <a:lnSpc>
                            <a:spcPct val="90000"/>
                          </a:lnSpc>
                          <a:defRPr/>
                        </a:pPr>
                        <a:endParaRPr lang="en-GB" sz="2200" b="1">
                          <a:solidFill>
                            <a:srgbClr val="00B2EF"/>
                          </a:solidFill>
                          <a:latin typeface="Arial" panose="020B0604020202020204" pitchFamily="34" charset="0"/>
                          <a:ea typeface="+mn-ea"/>
                          <a:cs typeface="Arial" charset="0"/>
                        </a:endParaRPr>
                      </a:p>
                    </p:txBody>
                  </p:sp>
                  <p:sp>
                    <p:nvSpPr>
                      <p:cNvPr id="431" name="Freeform 73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5457" y="3490"/>
                        <a:ext cx="80" cy="115"/>
                      </a:xfrm>
                      <a:custGeom>
                        <a:avLst/>
                        <a:gdLst>
                          <a:gd name="T0" fmla="*/ 0 w 80"/>
                          <a:gd name="T1" fmla="*/ 0 h 115"/>
                          <a:gd name="T2" fmla="*/ 47 w 80"/>
                          <a:gd name="T3" fmla="*/ 41 h 115"/>
                          <a:gd name="T4" fmla="*/ 80 w 80"/>
                          <a:gd name="T5" fmla="*/ 52 h 115"/>
                          <a:gd name="T6" fmla="*/ 75 w 80"/>
                          <a:gd name="T7" fmla="*/ 78 h 115"/>
                          <a:gd name="T8" fmla="*/ 47 w 80"/>
                          <a:gd name="T9" fmla="*/ 115 h 115"/>
                          <a:gd name="T10" fmla="*/ 14 w 80"/>
                          <a:gd name="T11" fmla="*/ 81 h 115"/>
                          <a:gd name="T12" fmla="*/ 33 w 80"/>
                          <a:gd name="T13" fmla="*/ 59 h 115"/>
                          <a:gd name="T14" fmla="*/ 30 w 80"/>
                          <a:gd name="T15" fmla="*/ 42 h 115"/>
                          <a:gd name="T16" fmla="*/ 0 w 80"/>
                          <a:gd name="T17" fmla="*/ 0 h 115"/>
                          <a:gd name="T18" fmla="*/ 0 60000 65536"/>
                          <a:gd name="T19" fmla="*/ 0 60000 65536"/>
                          <a:gd name="T20" fmla="*/ 0 60000 65536"/>
                          <a:gd name="T21" fmla="*/ 0 60000 65536"/>
                          <a:gd name="T22" fmla="*/ 0 60000 65536"/>
                          <a:gd name="T23" fmla="*/ 0 60000 65536"/>
                          <a:gd name="T24" fmla="*/ 0 60000 65536"/>
                          <a:gd name="T25" fmla="*/ 0 60000 65536"/>
                          <a:gd name="T26" fmla="*/ 0 60000 65536"/>
                          <a:gd name="T27" fmla="*/ 0 w 80"/>
                          <a:gd name="T28" fmla="*/ 0 h 115"/>
                          <a:gd name="T29" fmla="*/ 80 w 80"/>
                          <a:gd name="T30" fmla="*/ 115 h 115"/>
                        </a:gdLst>
                        <a:ahLst/>
                        <a:cxnLst>
                          <a:cxn ang="T18">
                            <a:pos x="T0" y="T1"/>
                          </a:cxn>
                          <a:cxn ang="T19">
                            <a:pos x="T2" y="T3"/>
                          </a:cxn>
                          <a:cxn ang="T20">
                            <a:pos x="T4" y="T5"/>
                          </a:cxn>
                          <a:cxn ang="T21">
                            <a:pos x="T6" y="T7"/>
                          </a:cxn>
                          <a:cxn ang="T22">
                            <a:pos x="T8" y="T9"/>
                          </a:cxn>
                          <a:cxn ang="T23">
                            <a:pos x="T10" y="T11"/>
                          </a:cxn>
                          <a:cxn ang="T24">
                            <a:pos x="T12" y="T13"/>
                          </a:cxn>
                          <a:cxn ang="T25">
                            <a:pos x="T14" y="T15"/>
                          </a:cxn>
                          <a:cxn ang="T26">
                            <a:pos x="T16" y="T17"/>
                          </a:cxn>
                        </a:cxnLst>
                        <a:rect l="T27" t="T28" r="T29" b="T30"/>
                        <a:pathLst>
                          <a:path w="80" h="115">
                            <a:moveTo>
                              <a:pt x="0" y="0"/>
                            </a:moveTo>
                            <a:lnTo>
                              <a:pt x="47" y="41"/>
                            </a:lnTo>
                            <a:lnTo>
                              <a:pt x="80" y="52"/>
                            </a:lnTo>
                            <a:lnTo>
                              <a:pt x="75" y="78"/>
                            </a:lnTo>
                            <a:lnTo>
                              <a:pt x="47" y="115"/>
                            </a:lnTo>
                            <a:lnTo>
                              <a:pt x="14" y="81"/>
                            </a:lnTo>
                            <a:lnTo>
                              <a:pt x="33" y="59"/>
                            </a:lnTo>
                            <a:lnTo>
                              <a:pt x="30" y="42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/>
                      <a:lstStyle/>
                      <a:p>
                        <a:pPr eaLnBrk="1" hangingPunct="1">
                          <a:lnSpc>
                            <a:spcPct val="90000"/>
                          </a:lnSpc>
                          <a:defRPr/>
                        </a:pPr>
                        <a:endParaRPr lang="en-GB" sz="2200" b="1">
                          <a:solidFill>
                            <a:srgbClr val="00B2EF"/>
                          </a:solidFill>
                          <a:latin typeface="Arial" panose="020B0604020202020204" pitchFamily="34" charset="0"/>
                          <a:ea typeface="+mn-ea"/>
                          <a:cs typeface="Arial" charset="0"/>
                        </a:endParaRPr>
                      </a:p>
                    </p:txBody>
                  </p:sp>
                  <p:sp>
                    <p:nvSpPr>
                      <p:cNvPr id="432" name="Freeform 74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4864" y="2984"/>
                        <a:ext cx="286" cy="141"/>
                      </a:xfrm>
                      <a:custGeom>
                        <a:avLst/>
                        <a:gdLst>
                          <a:gd name="T0" fmla="*/ 0 w 286"/>
                          <a:gd name="T1" fmla="*/ 13 h 141"/>
                          <a:gd name="T2" fmla="*/ 43 w 286"/>
                          <a:gd name="T3" fmla="*/ 24 h 141"/>
                          <a:gd name="T4" fmla="*/ 28 w 286"/>
                          <a:gd name="T5" fmla="*/ 51 h 141"/>
                          <a:gd name="T6" fmla="*/ 103 w 286"/>
                          <a:gd name="T7" fmla="*/ 72 h 141"/>
                          <a:gd name="T8" fmla="*/ 100 w 286"/>
                          <a:gd name="T9" fmla="*/ 116 h 141"/>
                          <a:gd name="T10" fmla="*/ 171 w 286"/>
                          <a:gd name="T11" fmla="*/ 126 h 141"/>
                          <a:gd name="T12" fmla="*/ 192 w 286"/>
                          <a:gd name="T13" fmla="*/ 102 h 141"/>
                          <a:gd name="T14" fmla="*/ 286 w 286"/>
                          <a:gd name="T15" fmla="*/ 141 h 141"/>
                          <a:gd name="T16" fmla="*/ 239 w 286"/>
                          <a:gd name="T17" fmla="*/ 80 h 141"/>
                          <a:gd name="T18" fmla="*/ 101 w 286"/>
                          <a:gd name="T19" fmla="*/ 13 h 141"/>
                          <a:gd name="T20" fmla="*/ 21 w 286"/>
                          <a:gd name="T21" fmla="*/ 0 h 141"/>
                          <a:gd name="T22" fmla="*/ 0 w 286"/>
                          <a:gd name="T23" fmla="*/ 13 h 141"/>
                          <a:gd name="T24" fmla="*/ 0 60000 65536"/>
                          <a:gd name="T25" fmla="*/ 0 60000 65536"/>
                          <a:gd name="T26" fmla="*/ 0 60000 65536"/>
                          <a:gd name="T27" fmla="*/ 0 60000 65536"/>
                          <a:gd name="T28" fmla="*/ 0 60000 65536"/>
                          <a:gd name="T29" fmla="*/ 0 60000 65536"/>
                          <a:gd name="T30" fmla="*/ 0 60000 65536"/>
                          <a:gd name="T31" fmla="*/ 0 60000 65536"/>
                          <a:gd name="T32" fmla="*/ 0 60000 65536"/>
                          <a:gd name="T33" fmla="*/ 0 60000 65536"/>
                          <a:gd name="T34" fmla="*/ 0 60000 65536"/>
                          <a:gd name="T35" fmla="*/ 0 60000 65536"/>
                          <a:gd name="T36" fmla="*/ 0 w 286"/>
                          <a:gd name="T37" fmla="*/ 0 h 141"/>
                          <a:gd name="T38" fmla="*/ 286 w 286"/>
                          <a:gd name="T39" fmla="*/ 141 h 141"/>
                        </a:gdLst>
                        <a:ahLst/>
                        <a:cxnLst>
                          <a:cxn ang="T24">
                            <a:pos x="T0" y="T1"/>
                          </a:cxn>
                          <a:cxn ang="T25">
                            <a:pos x="T2" y="T3"/>
                          </a:cxn>
                          <a:cxn ang="T26">
                            <a:pos x="T4" y="T5"/>
                          </a:cxn>
                          <a:cxn ang="T27">
                            <a:pos x="T6" y="T7"/>
                          </a:cxn>
                          <a:cxn ang="T28">
                            <a:pos x="T8" y="T9"/>
                          </a:cxn>
                          <a:cxn ang="T29">
                            <a:pos x="T10" y="T11"/>
                          </a:cxn>
                          <a:cxn ang="T30">
                            <a:pos x="T12" y="T13"/>
                          </a:cxn>
                          <a:cxn ang="T31">
                            <a:pos x="T14" y="T15"/>
                          </a:cxn>
                          <a:cxn ang="T32">
                            <a:pos x="T16" y="T17"/>
                          </a:cxn>
                          <a:cxn ang="T33">
                            <a:pos x="T18" y="T19"/>
                          </a:cxn>
                          <a:cxn ang="T34">
                            <a:pos x="T20" y="T21"/>
                          </a:cxn>
                          <a:cxn ang="T35">
                            <a:pos x="T22" y="T23"/>
                          </a:cxn>
                        </a:cxnLst>
                        <a:rect l="T36" t="T37" r="T38" b="T39"/>
                        <a:pathLst>
                          <a:path w="286" h="141">
                            <a:moveTo>
                              <a:pt x="0" y="13"/>
                            </a:moveTo>
                            <a:lnTo>
                              <a:pt x="43" y="24"/>
                            </a:lnTo>
                            <a:lnTo>
                              <a:pt x="28" y="51"/>
                            </a:lnTo>
                            <a:lnTo>
                              <a:pt x="103" y="72"/>
                            </a:lnTo>
                            <a:lnTo>
                              <a:pt x="100" y="116"/>
                            </a:lnTo>
                            <a:lnTo>
                              <a:pt x="171" y="126"/>
                            </a:lnTo>
                            <a:lnTo>
                              <a:pt x="192" y="102"/>
                            </a:lnTo>
                            <a:lnTo>
                              <a:pt x="286" y="141"/>
                            </a:lnTo>
                            <a:lnTo>
                              <a:pt x="239" y="80"/>
                            </a:lnTo>
                            <a:lnTo>
                              <a:pt x="101" y="13"/>
                            </a:lnTo>
                            <a:lnTo>
                              <a:pt x="21" y="0"/>
                            </a:lnTo>
                            <a:lnTo>
                              <a:pt x="0" y="13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/>
                      <a:lstStyle/>
                      <a:p>
                        <a:pPr eaLnBrk="1" hangingPunct="1">
                          <a:lnSpc>
                            <a:spcPct val="90000"/>
                          </a:lnSpc>
                          <a:defRPr/>
                        </a:pPr>
                        <a:endParaRPr lang="en-GB" sz="2200" b="1">
                          <a:solidFill>
                            <a:srgbClr val="00B2EF"/>
                          </a:solidFill>
                          <a:latin typeface="Arial" panose="020B0604020202020204" pitchFamily="34" charset="0"/>
                          <a:ea typeface="+mn-ea"/>
                          <a:cs typeface="Arial" charset="0"/>
                        </a:endParaRPr>
                      </a:p>
                    </p:txBody>
                  </p:sp>
                  <p:sp>
                    <p:nvSpPr>
                      <p:cNvPr id="433" name="Freeform 75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4738" y="2840"/>
                        <a:ext cx="58" cy="58"/>
                      </a:xfrm>
                      <a:custGeom>
                        <a:avLst/>
                        <a:gdLst>
                          <a:gd name="T0" fmla="*/ 0 w 58"/>
                          <a:gd name="T1" fmla="*/ 38 h 58"/>
                          <a:gd name="T2" fmla="*/ 13 w 58"/>
                          <a:gd name="T3" fmla="*/ 19 h 58"/>
                          <a:gd name="T4" fmla="*/ 52 w 58"/>
                          <a:gd name="T5" fmla="*/ 0 h 58"/>
                          <a:gd name="T6" fmla="*/ 58 w 58"/>
                          <a:gd name="T7" fmla="*/ 34 h 58"/>
                          <a:gd name="T8" fmla="*/ 49 w 58"/>
                          <a:gd name="T9" fmla="*/ 58 h 58"/>
                          <a:gd name="T10" fmla="*/ 22 w 58"/>
                          <a:gd name="T11" fmla="*/ 28 h 58"/>
                          <a:gd name="T12" fmla="*/ 0 w 58"/>
                          <a:gd name="T13" fmla="*/ 38 h 58"/>
                          <a:gd name="T14" fmla="*/ 0 60000 65536"/>
                          <a:gd name="T15" fmla="*/ 0 60000 65536"/>
                          <a:gd name="T16" fmla="*/ 0 60000 65536"/>
                          <a:gd name="T17" fmla="*/ 0 60000 65536"/>
                          <a:gd name="T18" fmla="*/ 0 60000 65536"/>
                          <a:gd name="T19" fmla="*/ 0 60000 65536"/>
                          <a:gd name="T20" fmla="*/ 0 60000 65536"/>
                          <a:gd name="T21" fmla="*/ 0 w 58"/>
                          <a:gd name="T22" fmla="*/ 0 h 58"/>
                          <a:gd name="T23" fmla="*/ 58 w 58"/>
                          <a:gd name="T24" fmla="*/ 58 h 58"/>
                        </a:gdLst>
                        <a:ahLst/>
                        <a:cxnLst>
                          <a:cxn ang="T14">
                            <a:pos x="T0" y="T1"/>
                          </a:cxn>
                          <a:cxn ang="T15">
                            <a:pos x="T2" y="T3"/>
                          </a:cxn>
                          <a:cxn ang="T16">
                            <a:pos x="T4" y="T5"/>
                          </a:cxn>
                          <a:cxn ang="T17">
                            <a:pos x="T6" y="T7"/>
                          </a:cxn>
                          <a:cxn ang="T18">
                            <a:pos x="T8" y="T9"/>
                          </a:cxn>
                          <a:cxn ang="T19">
                            <a:pos x="T10" y="T11"/>
                          </a:cxn>
                          <a:cxn ang="T20">
                            <a:pos x="T12" y="T13"/>
                          </a:cxn>
                        </a:cxnLst>
                        <a:rect l="T21" t="T22" r="T23" b="T24"/>
                        <a:pathLst>
                          <a:path w="58" h="58">
                            <a:moveTo>
                              <a:pt x="0" y="38"/>
                            </a:moveTo>
                            <a:lnTo>
                              <a:pt x="13" y="19"/>
                            </a:lnTo>
                            <a:lnTo>
                              <a:pt x="52" y="0"/>
                            </a:lnTo>
                            <a:lnTo>
                              <a:pt x="58" y="34"/>
                            </a:lnTo>
                            <a:lnTo>
                              <a:pt x="49" y="58"/>
                            </a:lnTo>
                            <a:lnTo>
                              <a:pt x="22" y="28"/>
                            </a:lnTo>
                            <a:lnTo>
                              <a:pt x="0" y="38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/>
                      <a:lstStyle/>
                      <a:p>
                        <a:pPr eaLnBrk="1" hangingPunct="1">
                          <a:lnSpc>
                            <a:spcPct val="90000"/>
                          </a:lnSpc>
                          <a:defRPr/>
                        </a:pPr>
                        <a:endParaRPr lang="en-GB" sz="2200" b="1">
                          <a:solidFill>
                            <a:srgbClr val="00B2EF"/>
                          </a:solidFill>
                          <a:latin typeface="Arial" panose="020B0604020202020204" pitchFamily="34" charset="0"/>
                          <a:ea typeface="+mn-ea"/>
                          <a:cs typeface="Arial" charset="0"/>
                        </a:endParaRPr>
                      </a:p>
                    </p:txBody>
                  </p:sp>
                  <p:sp>
                    <p:nvSpPr>
                      <p:cNvPr id="434" name="Freeform 76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4709" y="2709"/>
                        <a:ext cx="57" cy="90"/>
                      </a:xfrm>
                      <a:custGeom>
                        <a:avLst/>
                        <a:gdLst>
                          <a:gd name="T0" fmla="*/ 0 w 57"/>
                          <a:gd name="T1" fmla="*/ 36 h 90"/>
                          <a:gd name="T2" fmla="*/ 10 w 57"/>
                          <a:gd name="T3" fmla="*/ 0 h 90"/>
                          <a:gd name="T4" fmla="*/ 31 w 57"/>
                          <a:gd name="T5" fmla="*/ 0 h 90"/>
                          <a:gd name="T6" fmla="*/ 35 w 57"/>
                          <a:gd name="T7" fmla="*/ 24 h 90"/>
                          <a:gd name="T8" fmla="*/ 19 w 57"/>
                          <a:gd name="T9" fmla="*/ 49 h 90"/>
                          <a:gd name="T10" fmla="*/ 57 w 57"/>
                          <a:gd name="T11" fmla="*/ 90 h 90"/>
                          <a:gd name="T12" fmla="*/ 10 w 57"/>
                          <a:gd name="T13" fmla="*/ 71 h 90"/>
                          <a:gd name="T14" fmla="*/ 0 w 57"/>
                          <a:gd name="T15" fmla="*/ 36 h 90"/>
                          <a:gd name="T16" fmla="*/ 0 60000 65536"/>
                          <a:gd name="T17" fmla="*/ 0 60000 65536"/>
                          <a:gd name="T18" fmla="*/ 0 60000 65536"/>
                          <a:gd name="T19" fmla="*/ 0 60000 65536"/>
                          <a:gd name="T20" fmla="*/ 0 60000 65536"/>
                          <a:gd name="T21" fmla="*/ 0 60000 65536"/>
                          <a:gd name="T22" fmla="*/ 0 60000 65536"/>
                          <a:gd name="T23" fmla="*/ 0 60000 65536"/>
                          <a:gd name="T24" fmla="*/ 0 w 57"/>
                          <a:gd name="T25" fmla="*/ 0 h 90"/>
                          <a:gd name="T26" fmla="*/ 57 w 57"/>
                          <a:gd name="T27" fmla="*/ 90 h 90"/>
                        </a:gdLst>
                        <a:ahLst/>
                        <a:cxnLst>
                          <a:cxn ang="T16">
                            <a:pos x="T0" y="T1"/>
                          </a:cxn>
                          <a:cxn ang="T17">
                            <a:pos x="T2" y="T3"/>
                          </a:cxn>
                          <a:cxn ang="T18">
                            <a:pos x="T4" y="T5"/>
                          </a:cxn>
                          <a:cxn ang="T19">
                            <a:pos x="T6" y="T7"/>
                          </a:cxn>
                          <a:cxn ang="T20">
                            <a:pos x="T8" y="T9"/>
                          </a:cxn>
                          <a:cxn ang="T21">
                            <a:pos x="T10" y="T11"/>
                          </a:cxn>
                          <a:cxn ang="T22">
                            <a:pos x="T12" y="T13"/>
                          </a:cxn>
                          <a:cxn ang="T23">
                            <a:pos x="T14" y="T15"/>
                          </a:cxn>
                        </a:cxnLst>
                        <a:rect l="T24" t="T25" r="T26" b="T27"/>
                        <a:pathLst>
                          <a:path w="57" h="90">
                            <a:moveTo>
                              <a:pt x="0" y="36"/>
                            </a:moveTo>
                            <a:lnTo>
                              <a:pt x="10" y="0"/>
                            </a:lnTo>
                            <a:lnTo>
                              <a:pt x="31" y="0"/>
                            </a:lnTo>
                            <a:lnTo>
                              <a:pt x="35" y="24"/>
                            </a:lnTo>
                            <a:lnTo>
                              <a:pt x="19" y="49"/>
                            </a:lnTo>
                            <a:lnTo>
                              <a:pt x="57" y="90"/>
                            </a:lnTo>
                            <a:lnTo>
                              <a:pt x="10" y="71"/>
                            </a:lnTo>
                            <a:lnTo>
                              <a:pt x="0" y="36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/>
                      <a:lstStyle/>
                      <a:p>
                        <a:pPr eaLnBrk="1" hangingPunct="1">
                          <a:lnSpc>
                            <a:spcPct val="90000"/>
                          </a:lnSpc>
                          <a:defRPr/>
                        </a:pPr>
                        <a:endParaRPr lang="en-GB" sz="2200" b="1">
                          <a:solidFill>
                            <a:srgbClr val="00B2EF"/>
                          </a:solidFill>
                          <a:latin typeface="Arial" panose="020B0604020202020204" pitchFamily="34" charset="0"/>
                          <a:ea typeface="+mn-ea"/>
                          <a:cs typeface="Arial" charset="0"/>
                        </a:endParaRPr>
                      </a:p>
                    </p:txBody>
                  </p:sp>
                  <p:sp>
                    <p:nvSpPr>
                      <p:cNvPr id="435" name="Freeform 77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4553" y="2878"/>
                        <a:ext cx="146" cy="158"/>
                      </a:xfrm>
                      <a:custGeom>
                        <a:avLst/>
                        <a:gdLst>
                          <a:gd name="T0" fmla="*/ 0 w 146"/>
                          <a:gd name="T1" fmla="*/ 94 h 158"/>
                          <a:gd name="T2" fmla="*/ 11 w 146"/>
                          <a:gd name="T3" fmla="*/ 76 h 158"/>
                          <a:gd name="T4" fmla="*/ 115 w 146"/>
                          <a:gd name="T5" fmla="*/ 0 h 158"/>
                          <a:gd name="T6" fmla="*/ 146 w 146"/>
                          <a:gd name="T7" fmla="*/ 25 h 158"/>
                          <a:gd name="T8" fmla="*/ 116 w 146"/>
                          <a:gd name="T9" fmla="*/ 50 h 158"/>
                          <a:gd name="T10" fmla="*/ 128 w 146"/>
                          <a:gd name="T11" fmla="*/ 85 h 158"/>
                          <a:gd name="T12" fmla="*/ 84 w 146"/>
                          <a:gd name="T13" fmla="*/ 158 h 158"/>
                          <a:gd name="T14" fmla="*/ 19 w 146"/>
                          <a:gd name="T15" fmla="*/ 143 h 158"/>
                          <a:gd name="T16" fmla="*/ 0 w 146"/>
                          <a:gd name="T17" fmla="*/ 94 h 158"/>
                          <a:gd name="T18" fmla="*/ 0 60000 65536"/>
                          <a:gd name="T19" fmla="*/ 0 60000 65536"/>
                          <a:gd name="T20" fmla="*/ 0 60000 65536"/>
                          <a:gd name="T21" fmla="*/ 0 60000 65536"/>
                          <a:gd name="T22" fmla="*/ 0 60000 65536"/>
                          <a:gd name="T23" fmla="*/ 0 60000 65536"/>
                          <a:gd name="T24" fmla="*/ 0 60000 65536"/>
                          <a:gd name="T25" fmla="*/ 0 60000 65536"/>
                          <a:gd name="T26" fmla="*/ 0 60000 65536"/>
                          <a:gd name="T27" fmla="*/ 0 w 146"/>
                          <a:gd name="T28" fmla="*/ 0 h 158"/>
                          <a:gd name="T29" fmla="*/ 146 w 146"/>
                          <a:gd name="T30" fmla="*/ 158 h 158"/>
                        </a:gdLst>
                        <a:ahLst/>
                        <a:cxnLst>
                          <a:cxn ang="T18">
                            <a:pos x="T0" y="T1"/>
                          </a:cxn>
                          <a:cxn ang="T19">
                            <a:pos x="T2" y="T3"/>
                          </a:cxn>
                          <a:cxn ang="T20">
                            <a:pos x="T4" y="T5"/>
                          </a:cxn>
                          <a:cxn ang="T21">
                            <a:pos x="T6" y="T7"/>
                          </a:cxn>
                          <a:cxn ang="T22">
                            <a:pos x="T8" y="T9"/>
                          </a:cxn>
                          <a:cxn ang="T23">
                            <a:pos x="T10" y="T11"/>
                          </a:cxn>
                          <a:cxn ang="T24">
                            <a:pos x="T12" y="T13"/>
                          </a:cxn>
                          <a:cxn ang="T25">
                            <a:pos x="T14" y="T15"/>
                          </a:cxn>
                          <a:cxn ang="T26">
                            <a:pos x="T16" y="T17"/>
                          </a:cxn>
                        </a:cxnLst>
                        <a:rect l="T27" t="T28" r="T29" b="T30"/>
                        <a:pathLst>
                          <a:path w="146" h="158">
                            <a:moveTo>
                              <a:pt x="0" y="94"/>
                            </a:moveTo>
                            <a:lnTo>
                              <a:pt x="11" y="76"/>
                            </a:lnTo>
                            <a:lnTo>
                              <a:pt x="115" y="0"/>
                            </a:lnTo>
                            <a:lnTo>
                              <a:pt x="146" y="25"/>
                            </a:lnTo>
                            <a:lnTo>
                              <a:pt x="116" y="50"/>
                            </a:lnTo>
                            <a:lnTo>
                              <a:pt x="128" y="85"/>
                            </a:lnTo>
                            <a:lnTo>
                              <a:pt x="84" y="158"/>
                            </a:lnTo>
                            <a:lnTo>
                              <a:pt x="19" y="143"/>
                            </a:lnTo>
                            <a:lnTo>
                              <a:pt x="0" y="94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/>
                      <a:lstStyle/>
                      <a:p>
                        <a:pPr eaLnBrk="1" hangingPunct="1">
                          <a:lnSpc>
                            <a:spcPct val="90000"/>
                          </a:lnSpc>
                          <a:defRPr/>
                        </a:pPr>
                        <a:endParaRPr lang="en-GB" sz="2200" b="1">
                          <a:solidFill>
                            <a:srgbClr val="00B2EF"/>
                          </a:solidFill>
                          <a:latin typeface="Arial" panose="020B0604020202020204" pitchFamily="34" charset="0"/>
                          <a:ea typeface="+mn-ea"/>
                          <a:cs typeface="Arial" charset="0"/>
                        </a:endParaRPr>
                      </a:p>
                    </p:txBody>
                  </p:sp>
                  <p:sp>
                    <p:nvSpPr>
                      <p:cNvPr id="436" name="Freeform 78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4503" y="3064"/>
                        <a:ext cx="128" cy="41"/>
                      </a:xfrm>
                      <a:custGeom>
                        <a:avLst/>
                        <a:gdLst>
                          <a:gd name="T0" fmla="*/ 0 w 128"/>
                          <a:gd name="T1" fmla="*/ 10 h 41"/>
                          <a:gd name="T2" fmla="*/ 8 w 128"/>
                          <a:gd name="T3" fmla="*/ 0 h 41"/>
                          <a:gd name="T4" fmla="*/ 99 w 128"/>
                          <a:gd name="T5" fmla="*/ 12 h 41"/>
                          <a:gd name="T6" fmla="*/ 128 w 128"/>
                          <a:gd name="T7" fmla="*/ 26 h 41"/>
                          <a:gd name="T8" fmla="*/ 128 w 128"/>
                          <a:gd name="T9" fmla="*/ 41 h 41"/>
                          <a:gd name="T10" fmla="*/ 21 w 128"/>
                          <a:gd name="T11" fmla="*/ 21 h 41"/>
                          <a:gd name="T12" fmla="*/ 0 w 128"/>
                          <a:gd name="T13" fmla="*/ 10 h 41"/>
                          <a:gd name="T14" fmla="*/ 0 60000 65536"/>
                          <a:gd name="T15" fmla="*/ 0 60000 65536"/>
                          <a:gd name="T16" fmla="*/ 0 60000 65536"/>
                          <a:gd name="T17" fmla="*/ 0 60000 65536"/>
                          <a:gd name="T18" fmla="*/ 0 60000 65536"/>
                          <a:gd name="T19" fmla="*/ 0 60000 65536"/>
                          <a:gd name="T20" fmla="*/ 0 60000 65536"/>
                          <a:gd name="T21" fmla="*/ 0 w 128"/>
                          <a:gd name="T22" fmla="*/ 0 h 41"/>
                          <a:gd name="T23" fmla="*/ 128 w 128"/>
                          <a:gd name="T24" fmla="*/ 41 h 41"/>
                        </a:gdLst>
                        <a:ahLst/>
                        <a:cxnLst>
                          <a:cxn ang="T14">
                            <a:pos x="T0" y="T1"/>
                          </a:cxn>
                          <a:cxn ang="T15">
                            <a:pos x="T2" y="T3"/>
                          </a:cxn>
                          <a:cxn ang="T16">
                            <a:pos x="T4" y="T5"/>
                          </a:cxn>
                          <a:cxn ang="T17">
                            <a:pos x="T6" y="T7"/>
                          </a:cxn>
                          <a:cxn ang="T18">
                            <a:pos x="T8" y="T9"/>
                          </a:cxn>
                          <a:cxn ang="T19">
                            <a:pos x="T10" y="T11"/>
                          </a:cxn>
                          <a:cxn ang="T20">
                            <a:pos x="T12" y="T13"/>
                          </a:cxn>
                        </a:cxnLst>
                        <a:rect l="T21" t="T22" r="T23" b="T24"/>
                        <a:pathLst>
                          <a:path w="128" h="41">
                            <a:moveTo>
                              <a:pt x="0" y="10"/>
                            </a:moveTo>
                            <a:lnTo>
                              <a:pt x="8" y="0"/>
                            </a:lnTo>
                            <a:lnTo>
                              <a:pt x="99" y="12"/>
                            </a:lnTo>
                            <a:lnTo>
                              <a:pt x="128" y="26"/>
                            </a:lnTo>
                            <a:lnTo>
                              <a:pt x="128" y="41"/>
                            </a:lnTo>
                            <a:lnTo>
                              <a:pt x="21" y="21"/>
                            </a:lnTo>
                            <a:lnTo>
                              <a:pt x="0" y="10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/>
                      <a:lstStyle/>
                      <a:p>
                        <a:pPr eaLnBrk="1" hangingPunct="1">
                          <a:lnSpc>
                            <a:spcPct val="90000"/>
                          </a:lnSpc>
                          <a:defRPr/>
                        </a:pPr>
                        <a:endParaRPr lang="en-GB" sz="2200" b="1">
                          <a:solidFill>
                            <a:srgbClr val="00B2EF"/>
                          </a:solidFill>
                          <a:latin typeface="Arial" panose="020B0604020202020204" pitchFamily="34" charset="0"/>
                          <a:ea typeface="+mn-ea"/>
                          <a:cs typeface="Arial" charset="0"/>
                        </a:endParaRPr>
                      </a:p>
                    </p:txBody>
                  </p:sp>
                  <p:sp>
                    <p:nvSpPr>
                      <p:cNvPr id="437" name="Freeform 79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4357" y="2898"/>
                        <a:ext cx="155" cy="163"/>
                      </a:xfrm>
                      <a:custGeom>
                        <a:avLst/>
                        <a:gdLst>
                          <a:gd name="T0" fmla="*/ 0 w 155"/>
                          <a:gd name="T1" fmla="*/ 0 h 163"/>
                          <a:gd name="T2" fmla="*/ 33 w 155"/>
                          <a:gd name="T3" fmla="*/ 6 h 163"/>
                          <a:gd name="T4" fmla="*/ 113 w 155"/>
                          <a:gd name="T5" fmla="*/ 66 h 163"/>
                          <a:gd name="T6" fmla="*/ 122 w 155"/>
                          <a:gd name="T7" fmla="*/ 92 h 163"/>
                          <a:gd name="T8" fmla="*/ 155 w 155"/>
                          <a:gd name="T9" fmla="*/ 123 h 163"/>
                          <a:gd name="T10" fmla="*/ 136 w 155"/>
                          <a:gd name="T11" fmla="*/ 163 h 163"/>
                          <a:gd name="T12" fmla="*/ 103 w 155"/>
                          <a:gd name="T13" fmla="*/ 138 h 163"/>
                          <a:gd name="T14" fmla="*/ 51 w 155"/>
                          <a:gd name="T15" fmla="*/ 56 h 163"/>
                          <a:gd name="T16" fmla="*/ 0 w 155"/>
                          <a:gd name="T17" fmla="*/ 0 h 163"/>
                          <a:gd name="T18" fmla="*/ 0 60000 65536"/>
                          <a:gd name="T19" fmla="*/ 0 60000 65536"/>
                          <a:gd name="T20" fmla="*/ 0 60000 65536"/>
                          <a:gd name="T21" fmla="*/ 0 60000 65536"/>
                          <a:gd name="T22" fmla="*/ 0 60000 65536"/>
                          <a:gd name="T23" fmla="*/ 0 60000 65536"/>
                          <a:gd name="T24" fmla="*/ 0 60000 65536"/>
                          <a:gd name="T25" fmla="*/ 0 60000 65536"/>
                          <a:gd name="T26" fmla="*/ 0 60000 65536"/>
                          <a:gd name="T27" fmla="*/ 0 w 155"/>
                          <a:gd name="T28" fmla="*/ 0 h 163"/>
                          <a:gd name="T29" fmla="*/ 155 w 155"/>
                          <a:gd name="T30" fmla="*/ 163 h 163"/>
                        </a:gdLst>
                        <a:ahLst/>
                        <a:cxnLst>
                          <a:cxn ang="T18">
                            <a:pos x="T0" y="T1"/>
                          </a:cxn>
                          <a:cxn ang="T19">
                            <a:pos x="T2" y="T3"/>
                          </a:cxn>
                          <a:cxn ang="T20">
                            <a:pos x="T4" y="T5"/>
                          </a:cxn>
                          <a:cxn ang="T21">
                            <a:pos x="T6" y="T7"/>
                          </a:cxn>
                          <a:cxn ang="T22">
                            <a:pos x="T8" y="T9"/>
                          </a:cxn>
                          <a:cxn ang="T23">
                            <a:pos x="T10" y="T11"/>
                          </a:cxn>
                          <a:cxn ang="T24">
                            <a:pos x="T12" y="T13"/>
                          </a:cxn>
                          <a:cxn ang="T25">
                            <a:pos x="T14" y="T15"/>
                          </a:cxn>
                          <a:cxn ang="T26">
                            <a:pos x="T16" y="T17"/>
                          </a:cxn>
                        </a:cxnLst>
                        <a:rect l="T27" t="T28" r="T29" b="T30"/>
                        <a:pathLst>
                          <a:path w="155" h="163">
                            <a:moveTo>
                              <a:pt x="0" y="0"/>
                            </a:moveTo>
                            <a:lnTo>
                              <a:pt x="33" y="6"/>
                            </a:lnTo>
                            <a:lnTo>
                              <a:pt x="113" y="66"/>
                            </a:lnTo>
                            <a:lnTo>
                              <a:pt x="122" y="92"/>
                            </a:lnTo>
                            <a:lnTo>
                              <a:pt x="155" y="123"/>
                            </a:lnTo>
                            <a:lnTo>
                              <a:pt x="136" y="163"/>
                            </a:lnTo>
                            <a:lnTo>
                              <a:pt x="103" y="138"/>
                            </a:lnTo>
                            <a:lnTo>
                              <a:pt x="51" y="56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/>
                      <a:lstStyle/>
                      <a:p>
                        <a:pPr eaLnBrk="1" hangingPunct="1">
                          <a:lnSpc>
                            <a:spcPct val="90000"/>
                          </a:lnSpc>
                          <a:defRPr/>
                        </a:pPr>
                        <a:endParaRPr lang="en-GB" sz="2200" b="1">
                          <a:solidFill>
                            <a:srgbClr val="00B2EF"/>
                          </a:solidFill>
                          <a:latin typeface="Arial" panose="020B0604020202020204" pitchFamily="34" charset="0"/>
                          <a:ea typeface="+mn-ea"/>
                          <a:cs typeface="Arial" charset="0"/>
                        </a:endParaRPr>
                      </a:p>
                    </p:txBody>
                  </p:sp>
                  <p:sp>
                    <p:nvSpPr>
                      <p:cNvPr id="438" name="Freeform 8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874" y="1552"/>
                        <a:ext cx="2837" cy="1405"/>
                      </a:xfrm>
                      <a:custGeom>
                        <a:avLst/>
                        <a:gdLst>
                          <a:gd name="T0" fmla="*/ 740 w 2837"/>
                          <a:gd name="T1" fmla="*/ 1191 h 1405"/>
                          <a:gd name="T2" fmla="*/ 980 w 2837"/>
                          <a:gd name="T3" fmla="*/ 1100 h 1405"/>
                          <a:gd name="T4" fmla="*/ 820 w 2837"/>
                          <a:gd name="T5" fmla="*/ 1009 h 1405"/>
                          <a:gd name="T6" fmla="*/ 1077 w 2837"/>
                          <a:gd name="T7" fmla="*/ 1056 h 1405"/>
                          <a:gd name="T8" fmla="*/ 1232 w 2837"/>
                          <a:gd name="T9" fmla="*/ 1310 h 1405"/>
                          <a:gd name="T10" fmla="*/ 1433 w 2837"/>
                          <a:gd name="T11" fmla="*/ 1096 h 1405"/>
                          <a:gd name="T12" fmla="*/ 1558 w 2837"/>
                          <a:gd name="T13" fmla="*/ 1333 h 1405"/>
                          <a:gd name="T14" fmla="*/ 1562 w 2837"/>
                          <a:gd name="T15" fmla="*/ 1321 h 1405"/>
                          <a:gd name="T16" fmla="*/ 1685 w 2837"/>
                          <a:gd name="T17" fmla="*/ 1260 h 1405"/>
                          <a:gd name="T18" fmla="*/ 1737 w 2837"/>
                          <a:gd name="T19" fmla="*/ 1108 h 1405"/>
                          <a:gd name="T20" fmla="*/ 1851 w 2837"/>
                          <a:gd name="T21" fmla="*/ 860 h 1405"/>
                          <a:gd name="T22" fmla="*/ 1917 w 2837"/>
                          <a:gd name="T23" fmla="*/ 830 h 1405"/>
                          <a:gd name="T24" fmla="*/ 2006 w 2837"/>
                          <a:gd name="T25" fmla="*/ 765 h 1405"/>
                          <a:gd name="T26" fmla="*/ 2054 w 2837"/>
                          <a:gd name="T27" fmla="*/ 556 h 1405"/>
                          <a:gd name="T28" fmla="*/ 2413 w 2837"/>
                          <a:gd name="T29" fmla="*/ 406 h 1405"/>
                          <a:gd name="T30" fmla="*/ 2359 w 2837"/>
                          <a:gd name="T31" fmla="*/ 630 h 1405"/>
                          <a:gd name="T32" fmla="*/ 2553 w 2837"/>
                          <a:gd name="T33" fmla="*/ 449 h 1405"/>
                          <a:gd name="T34" fmla="*/ 2799 w 2837"/>
                          <a:gd name="T35" fmla="*/ 348 h 1405"/>
                          <a:gd name="T36" fmla="*/ 2549 w 2837"/>
                          <a:gd name="T37" fmla="*/ 246 h 1405"/>
                          <a:gd name="T38" fmla="*/ 2256 w 2837"/>
                          <a:gd name="T39" fmla="*/ 158 h 1405"/>
                          <a:gd name="T40" fmla="*/ 1973 w 2837"/>
                          <a:gd name="T41" fmla="*/ 135 h 1405"/>
                          <a:gd name="T42" fmla="*/ 1643 w 2837"/>
                          <a:gd name="T43" fmla="*/ 133 h 1405"/>
                          <a:gd name="T44" fmla="*/ 1655 w 2837"/>
                          <a:gd name="T45" fmla="*/ 24 h 1405"/>
                          <a:gd name="T46" fmla="*/ 1365 w 2837"/>
                          <a:gd name="T47" fmla="*/ 112 h 1405"/>
                          <a:gd name="T48" fmla="*/ 1246 w 2837"/>
                          <a:gd name="T49" fmla="*/ 192 h 1405"/>
                          <a:gd name="T50" fmla="*/ 1170 w 2837"/>
                          <a:gd name="T51" fmla="*/ 273 h 1405"/>
                          <a:gd name="T52" fmla="*/ 1103 w 2837"/>
                          <a:gd name="T53" fmla="*/ 260 h 1405"/>
                          <a:gd name="T54" fmla="*/ 897 w 2837"/>
                          <a:gd name="T55" fmla="*/ 242 h 1405"/>
                          <a:gd name="T56" fmla="*/ 699 w 2837"/>
                          <a:gd name="T57" fmla="*/ 324 h 1405"/>
                          <a:gd name="T58" fmla="*/ 627 w 2837"/>
                          <a:gd name="T59" fmla="*/ 317 h 1405"/>
                          <a:gd name="T60" fmla="*/ 584 w 2837"/>
                          <a:gd name="T61" fmla="*/ 217 h 1405"/>
                          <a:gd name="T62" fmla="*/ 462 w 2837"/>
                          <a:gd name="T63" fmla="*/ 216 h 1405"/>
                          <a:gd name="T64" fmla="*/ 354 w 2837"/>
                          <a:gd name="T65" fmla="*/ 264 h 1405"/>
                          <a:gd name="T66" fmla="*/ 204 w 2837"/>
                          <a:gd name="T67" fmla="*/ 427 h 1405"/>
                          <a:gd name="T68" fmla="*/ 315 w 2837"/>
                          <a:gd name="T69" fmla="*/ 518 h 1405"/>
                          <a:gd name="T70" fmla="*/ 398 w 2837"/>
                          <a:gd name="T71" fmla="*/ 449 h 1405"/>
                          <a:gd name="T72" fmla="*/ 472 w 2837"/>
                          <a:gd name="T73" fmla="*/ 315 h 1405"/>
                          <a:gd name="T74" fmla="*/ 525 w 2837"/>
                          <a:gd name="T75" fmla="*/ 434 h 1405"/>
                          <a:gd name="T76" fmla="*/ 430 w 2837"/>
                          <a:gd name="T77" fmla="*/ 513 h 1405"/>
                          <a:gd name="T78" fmla="*/ 309 w 2837"/>
                          <a:gd name="T79" fmla="*/ 561 h 1405"/>
                          <a:gd name="T80" fmla="*/ 251 w 2837"/>
                          <a:gd name="T81" fmla="*/ 511 h 1405"/>
                          <a:gd name="T82" fmla="*/ 202 w 2837"/>
                          <a:gd name="T83" fmla="*/ 614 h 1405"/>
                          <a:gd name="T84" fmla="*/ 68 w 2837"/>
                          <a:gd name="T85" fmla="*/ 673 h 1405"/>
                          <a:gd name="T86" fmla="*/ 109 w 2837"/>
                          <a:gd name="T87" fmla="*/ 765 h 1405"/>
                          <a:gd name="T88" fmla="*/ 30 w 2837"/>
                          <a:gd name="T89" fmla="*/ 870 h 1405"/>
                          <a:gd name="T90" fmla="*/ 177 w 2837"/>
                          <a:gd name="T91" fmla="*/ 793 h 1405"/>
                          <a:gd name="T92" fmla="*/ 258 w 2837"/>
                          <a:gd name="T93" fmla="*/ 746 h 1405"/>
                          <a:gd name="T94" fmla="*/ 375 w 2837"/>
                          <a:gd name="T95" fmla="*/ 838 h 1405"/>
                          <a:gd name="T96" fmla="*/ 307 w 2837"/>
                          <a:gd name="T97" fmla="*/ 730 h 1405"/>
                          <a:gd name="T98" fmla="*/ 420 w 2837"/>
                          <a:gd name="T99" fmla="*/ 828 h 1405"/>
                          <a:gd name="T100" fmla="*/ 460 w 2837"/>
                          <a:gd name="T101" fmla="*/ 882 h 1405"/>
                          <a:gd name="T102" fmla="*/ 525 w 2837"/>
                          <a:gd name="T103" fmla="*/ 806 h 1405"/>
                          <a:gd name="T104" fmla="*/ 585 w 2837"/>
                          <a:gd name="T105" fmla="*/ 705 h 1405"/>
                          <a:gd name="T106" fmla="*/ 652 w 2837"/>
                          <a:gd name="T107" fmla="*/ 730 h 1405"/>
                          <a:gd name="T108" fmla="*/ 670 w 2837"/>
                          <a:gd name="T109" fmla="*/ 707 h 1405"/>
                          <a:gd name="T110" fmla="*/ 633 w 2837"/>
                          <a:gd name="T111" fmla="*/ 786 h 1405"/>
                          <a:gd name="T112" fmla="*/ 519 w 2837"/>
                          <a:gd name="T113" fmla="*/ 850 h 1405"/>
                          <a:gd name="T114" fmla="*/ 645 w 2837"/>
                          <a:gd name="T115" fmla="*/ 877 h 1405"/>
                          <a:gd name="T116" fmla="*/ 0 60000 65536"/>
                          <a:gd name="T117" fmla="*/ 0 60000 65536"/>
                          <a:gd name="T118" fmla="*/ 0 60000 65536"/>
                          <a:gd name="T119" fmla="*/ 0 60000 65536"/>
                          <a:gd name="T120" fmla="*/ 0 60000 65536"/>
                          <a:gd name="T121" fmla="*/ 0 60000 65536"/>
                          <a:gd name="T122" fmla="*/ 0 60000 65536"/>
                          <a:gd name="T123" fmla="*/ 0 60000 65536"/>
                          <a:gd name="T124" fmla="*/ 0 60000 65536"/>
                          <a:gd name="T125" fmla="*/ 0 60000 65536"/>
                          <a:gd name="T126" fmla="*/ 0 60000 65536"/>
                          <a:gd name="T127" fmla="*/ 0 60000 65536"/>
                          <a:gd name="T128" fmla="*/ 0 60000 65536"/>
                          <a:gd name="T129" fmla="*/ 0 60000 65536"/>
                          <a:gd name="T130" fmla="*/ 0 60000 65536"/>
                          <a:gd name="T131" fmla="*/ 0 60000 65536"/>
                          <a:gd name="T132" fmla="*/ 0 60000 65536"/>
                          <a:gd name="T133" fmla="*/ 0 60000 65536"/>
                          <a:gd name="T134" fmla="*/ 0 60000 65536"/>
                          <a:gd name="T135" fmla="*/ 0 60000 65536"/>
                          <a:gd name="T136" fmla="*/ 0 60000 65536"/>
                          <a:gd name="T137" fmla="*/ 0 60000 65536"/>
                          <a:gd name="T138" fmla="*/ 0 60000 65536"/>
                          <a:gd name="T139" fmla="*/ 0 60000 65536"/>
                          <a:gd name="T140" fmla="*/ 0 60000 65536"/>
                          <a:gd name="T141" fmla="*/ 0 60000 65536"/>
                          <a:gd name="T142" fmla="*/ 0 60000 65536"/>
                          <a:gd name="T143" fmla="*/ 0 60000 65536"/>
                          <a:gd name="T144" fmla="*/ 0 60000 65536"/>
                          <a:gd name="T145" fmla="*/ 0 60000 65536"/>
                          <a:gd name="T146" fmla="*/ 0 60000 65536"/>
                          <a:gd name="T147" fmla="*/ 0 60000 65536"/>
                          <a:gd name="T148" fmla="*/ 0 60000 65536"/>
                          <a:gd name="T149" fmla="*/ 0 60000 65536"/>
                          <a:gd name="T150" fmla="*/ 0 60000 65536"/>
                          <a:gd name="T151" fmla="*/ 0 60000 65536"/>
                          <a:gd name="T152" fmla="*/ 0 60000 65536"/>
                          <a:gd name="T153" fmla="*/ 0 60000 65536"/>
                          <a:gd name="T154" fmla="*/ 0 60000 65536"/>
                          <a:gd name="T155" fmla="*/ 0 60000 65536"/>
                          <a:gd name="T156" fmla="*/ 0 60000 65536"/>
                          <a:gd name="T157" fmla="*/ 0 60000 65536"/>
                          <a:gd name="T158" fmla="*/ 0 60000 65536"/>
                          <a:gd name="T159" fmla="*/ 0 60000 65536"/>
                          <a:gd name="T160" fmla="*/ 0 60000 65536"/>
                          <a:gd name="T161" fmla="*/ 0 60000 65536"/>
                          <a:gd name="T162" fmla="*/ 0 60000 65536"/>
                          <a:gd name="T163" fmla="*/ 0 60000 65536"/>
                          <a:gd name="T164" fmla="*/ 0 60000 65536"/>
                          <a:gd name="T165" fmla="*/ 0 60000 65536"/>
                          <a:gd name="T166" fmla="*/ 0 60000 65536"/>
                          <a:gd name="T167" fmla="*/ 0 60000 65536"/>
                          <a:gd name="T168" fmla="*/ 0 60000 65536"/>
                          <a:gd name="T169" fmla="*/ 0 60000 65536"/>
                          <a:gd name="T170" fmla="*/ 0 60000 65536"/>
                          <a:gd name="T171" fmla="*/ 0 60000 65536"/>
                          <a:gd name="T172" fmla="*/ 0 60000 65536"/>
                          <a:gd name="T173" fmla="*/ 0 60000 65536"/>
                          <a:gd name="T174" fmla="*/ 0 w 2837"/>
                          <a:gd name="T175" fmla="*/ 0 h 1405"/>
                          <a:gd name="T176" fmla="*/ 2837 w 2837"/>
                          <a:gd name="T177" fmla="*/ 1405 h 1405"/>
                        </a:gdLst>
                        <a:ahLst/>
                        <a:cxnLst>
                          <a:cxn ang="T116">
                            <a:pos x="T0" y="T1"/>
                          </a:cxn>
                          <a:cxn ang="T117">
                            <a:pos x="T2" y="T3"/>
                          </a:cxn>
                          <a:cxn ang="T118">
                            <a:pos x="T4" y="T5"/>
                          </a:cxn>
                          <a:cxn ang="T119">
                            <a:pos x="T6" y="T7"/>
                          </a:cxn>
                          <a:cxn ang="T120">
                            <a:pos x="T8" y="T9"/>
                          </a:cxn>
                          <a:cxn ang="T121">
                            <a:pos x="T10" y="T11"/>
                          </a:cxn>
                          <a:cxn ang="T122">
                            <a:pos x="T12" y="T13"/>
                          </a:cxn>
                          <a:cxn ang="T123">
                            <a:pos x="T14" y="T15"/>
                          </a:cxn>
                          <a:cxn ang="T124">
                            <a:pos x="T16" y="T17"/>
                          </a:cxn>
                          <a:cxn ang="T125">
                            <a:pos x="T18" y="T19"/>
                          </a:cxn>
                          <a:cxn ang="T126">
                            <a:pos x="T20" y="T21"/>
                          </a:cxn>
                          <a:cxn ang="T127">
                            <a:pos x="T22" y="T23"/>
                          </a:cxn>
                          <a:cxn ang="T128">
                            <a:pos x="T24" y="T25"/>
                          </a:cxn>
                          <a:cxn ang="T129">
                            <a:pos x="T26" y="T27"/>
                          </a:cxn>
                          <a:cxn ang="T130">
                            <a:pos x="T28" y="T29"/>
                          </a:cxn>
                          <a:cxn ang="T131">
                            <a:pos x="T30" y="T31"/>
                          </a:cxn>
                          <a:cxn ang="T132">
                            <a:pos x="T32" y="T33"/>
                          </a:cxn>
                          <a:cxn ang="T133">
                            <a:pos x="T34" y="T35"/>
                          </a:cxn>
                          <a:cxn ang="T134">
                            <a:pos x="T36" y="T37"/>
                          </a:cxn>
                          <a:cxn ang="T135">
                            <a:pos x="T38" y="T39"/>
                          </a:cxn>
                          <a:cxn ang="T136">
                            <a:pos x="T40" y="T41"/>
                          </a:cxn>
                          <a:cxn ang="T137">
                            <a:pos x="T42" y="T43"/>
                          </a:cxn>
                          <a:cxn ang="T138">
                            <a:pos x="T44" y="T45"/>
                          </a:cxn>
                          <a:cxn ang="T139">
                            <a:pos x="T46" y="T47"/>
                          </a:cxn>
                          <a:cxn ang="T140">
                            <a:pos x="T48" y="T49"/>
                          </a:cxn>
                          <a:cxn ang="T141">
                            <a:pos x="T50" y="T51"/>
                          </a:cxn>
                          <a:cxn ang="T142">
                            <a:pos x="T52" y="T53"/>
                          </a:cxn>
                          <a:cxn ang="T143">
                            <a:pos x="T54" y="T55"/>
                          </a:cxn>
                          <a:cxn ang="T144">
                            <a:pos x="T56" y="T57"/>
                          </a:cxn>
                          <a:cxn ang="T145">
                            <a:pos x="T58" y="T59"/>
                          </a:cxn>
                          <a:cxn ang="T146">
                            <a:pos x="T60" y="T61"/>
                          </a:cxn>
                          <a:cxn ang="T147">
                            <a:pos x="T62" y="T63"/>
                          </a:cxn>
                          <a:cxn ang="T148">
                            <a:pos x="T64" y="T65"/>
                          </a:cxn>
                          <a:cxn ang="T149">
                            <a:pos x="T66" y="T67"/>
                          </a:cxn>
                          <a:cxn ang="T150">
                            <a:pos x="T68" y="T69"/>
                          </a:cxn>
                          <a:cxn ang="T151">
                            <a:pos x="T70" y="T71"/>
                          </a:cxn>
                          <a:cxn ang="T152">
                            <a:pos x="T72" y="T73"/>
                          </a:cxn>
                          <a:cxn ang="T153">
                            <a:pos x="T74" y="T75"/>
                          </a:cxn>
                          <a:cxn ang="T154">
                            <a:pos x="T76" y="T77"/>
                          </a:cxn>
                          <a:cxn ang="T155">
                            <a:pos x="T78" y="T79"/>
                          </a:cxn>
                          <a:cxn ang="T156">
                            <a:pos x="T80" y="T81"/>
                          </a:cxn>
                          <a:cxn ang="T157">
                            <a:pos x="T82" y="T83"/>
                          </a:cxn>
                          <a:cxn ang="T158">
                            <a:pos x="T84" y="T85"/>
                          </a:cxn>
                          <a:cxn ang="T159">
                            <a:pos x="T86" y="T87"/>
                          </a:cxn>
                          <a:cxn ang="T160">
                            <a:pos x="T88" y="T89"/>
                          </a:cxn>
                          <a:cxn ang="T161">
                            <a:pos x="T90" y="T91"/>
                          </a:cxn>
                          <a:cxn ang="T162">
                            <a:pos x="T92" y="T93"/>
                          </a:cxn>
                          <a:cxn ang="T163">
                            <a:pos x="T94" y="T95"/>
                          </a:cxn>
                          <a:cxn ang="T164">
                            <a:pos x="T96" y="T97"/>
                          </a:cxn>
                          <a:cxn ang="T165">
                            <a:pos x="T98" y="T99"/>
                          </a:cxn>
                          <a:cxn ang="T166">
                            <a:pos x="T100" y="T101"/>
                          </a:cxn>
                          <a:cxn ang="T167">
                            <a:pos x="T102" y="T103"/>
                          </a:cxn>
                          <a:cxn ang="T168">
                            <a:pos x="T104" y="T105"/>
                          </a:cxn>
                          <a:cxn ang="T169">
                            <a:pos x="T106" y="T107"/>
                          </a:cxn>
                          <a:cxn ang="T170">
                            <a:pos x="T108" y="T109"/>
                          </a:cxn>
                          <a:cxn ang="T171">
                            <a:pos x="T110" y="T111"/>
                          </a:cxn>
                          <a:cxn ang="T172">
                            <a:pos x="T112" y="T113"/>
                          </a:cxn>
                          <a:cxn ang="T173">
                            <a:pos x="T114" y="T115"/>
                          </a:cxn>
                        </a:cxnLst>
                        <a:rect l="T174" t="T175" r="T176" b="T177"/>
                        <a:pathLst>
                          <a:path w="2837" h="1405">
                            <a:moveTo>
                              <a:pt x="628" y="995"/>
                            </a:moveTo>
                            <a:lnTo>
                              <a:pt x="628" y="995"/>
                            </a:lnTo>
                            <a:lnTo>
                              <a:pt x="677" y="1080"/>
                            </a:lnTo>
                            <a:lnTo>
                              <a:pt x="713" y="1145"/>
                            </a:lnTo>
                            <a:lnTo>
                              <a:pt x="740" y="1191"/>
                            </a:lnTo>
                            <a:lnTo>
                              <a:pt x="749" y="1245"/>
                            </a:lnTo>
                            <a:lnTo>
                              <a:pt x="822" y="1226"/>
                            </a:lnTo>
                            <a:lnTo>
                              <a:pt x="913" y="1181"/>
                            </a:lnTo>
                            <a:lnTo>
                              <a:pt x="953" y="1152"/>
                            </a:lnTo>
                            <a:lnTo>
                              <a:pt x="980" y="1100"/>
                            </a:lnTo>
                            <a:lnTo>
                              <a:pt x="928" y="1045"/>
                            </a:lnTo>
                            <a:lnTo>
                              <a:pt x="898" y="1074"/>
                            </a:lnTo>
                            <a:lnTo>
                              <a:pt x="875" y="1073"/>
                            </a:lnTo>
                            <a:lnTo>
                              <a:pt x="854" y="1064"/>
                            </a:lnTo>
                            <a:lnTo>
                              <a:pt x="820" y="1009"/>
                            </a:lnTo>
                            <a:lnTo>
                              <a:pt x="815" y="986"/>
                            </a:lnTo>
                            <a:lnTo>
                              <a:pt x="843" y="983"/>
                            </a:lnTo>
                            <a:lnTo>
                              <a:pt x="863" y="1018"/>
                            </a:lnTo>
                            <a:lnTo>
                              <a:pt x="946" y="1050"/>
                            </a:lnTo>
                            <a:lnTo>
                              <a:pt x="1077" y="1056"/>
                            </a:lnTo>
                            <a:lnTo>
                              <a:pt x="1132" y="1126"/>
                            </a:lnTo>
                            <a:lnTo>
                              <a:pt x="1152" y="1121"/>
                            </a:lnTo>
                            <a:lnTo>
                              <a:pt x="1186" y="1202"/>
                            </a:lnTo>
                            <a:lnTo>
                              <a:pt x="1199" y="1250"/>
                            </a:lnTo>
                            <a:lnTo>
                              <a:pt x="1232" y="1310"/>
                            </a:lnTo>
                            <a:lnTo>
                              <a:pt x="1265" y="1280"/>
                            </a:lnTo>
                            <a:lnTo>
                              <a:pt x="1273" y="1200"/>
                            </a:lnTo>
                            <a:lnTo>
                              <a:pt x="1383" y="1106"/>
                            </a:lnTo>
                            <a:lnTo>
                              <a:pt x="1414" y="1111"/>
                            </a:lnTo>
                            <a:lnTo>
                              <a:pt x="1433" y="1096"/>
                            </a:lnTo>
                            <a:lnTo>
                              <a:pt x="1474" y="1162"/>
                            </a:lnTo>
                            <a:lnTo>
                              <a:pt x="1472" y="1195"/>
                            </a:lnTo>
                            <a:lnTo>
                              <a:pt x="1508" y="1175"/>
                            </a:lnTo>
                            <a:lnTo>
                              <a:pt x="1529" y="1308"/>
                            </a:lnTo>
                            <a:lnTo>
                              <a:pt x="1558" y="1333"/>
                            </a:lnTo>
                            <a:lnTo>
                              <a:pt x="1574" y="1385"/>
                            </a:lnTo>
                            <a:lnTo>
                              <a:pt x="1609" y="1405"/>
                            </a:lnTo>
                            <a:lnTo>
                              <a:pt x="1610" y="1405"/>
                            </a:lnTo>
                            <a:lnTo>
                              <a:pt x="1605" y="1354"/>
                            </a:lnTo>
                            <a:lnTo>
                              <a:pt x="1562" y="1321"/>
                            </a:lnTo>
                            <a:lnTo>
                              <a:pt x="1543" y="1280"/>
                            </a:lnTo>
                            <a:lnTo>
                              <a:pt x="1557" y="1230"/>
                            </a:lnTo>
                            <a:lnTo>
                              <a:pt x="1605" y="1274"/>
                            </a:lnTo>
                            <a:lnTo>
                              <a:pt x="1625" y="1302"/>
                            </a:lnTo>
                            <a:lnTo>
                              <a:pt x="1685" y="1260"/>
                            </a:lnTo>
                            <a:lnTo>
                              <a:pt x="1679" y="1205"/>
                            </a:lnTo>
                            <a:lnTo>
                              <a:pt x="1633" y="1155"/>
                            </a:lnTo>
                            <a:lnTo>
                              <a:pt x="1667" y="1114"/>
                            </a:lnTo>
                            <a:lnTo>
                              <a:pt x="1698" y="1133"/>
                            </a:lnTo>
                            <a:lnTo>
                              <a:pt x="1737" y="1108"/>
                            </a:lnTo>
                            <a:lnTo>
                              <a:pt x="1820" y="1066"/>
                            </a:lnTo>
                            <a:lnTo>
                              <a:pt x="1864" y="959"/>
                            </a:lnTo>
                            <a:lnTo>
                              <a:pt x="1826" y="908"/>
                            </a:lnTo>
                            <a:lnTo>
                              <a:pt x="1876" y="868"/>
                            </a:lnTo>
                            <a:lnTo>
                              <a:pt x="1851" y="860"/>
                            </a:lnTo>
                            <a:lnTo>
                              <a:pt x="1824" y="870"/>
                            </a:lnTo>
                            <a:lnTo>
                              <a:pt x="1804" y="850"/>
                            </a:lnTo>
                            <a:lnTo>
                              <a:pt x="1863" y="806"/>
                            </a:lnTo>
                            <a:lnTo>
                              <a:pt x="1856" y="846"/>
                            </a:lnTo>
                            <a:lnTo>
                              <a:pt x="1917" y="830"/>
                            </a:lnTo>
                            <a:lnTo>
                              <a:pt x="1931" y="860"/>
                            </a:lnTo>
                            <a:lnTo>
                              <a:pt x="1926" y="918"/>
                            </a:lnTo>
                            <a:lnTo>
                              <a:pt x="1974" y="888"/>
                            </a:lnTo>
                            <a:lnTo>
                              <a:pt x="1943" y="827"/>
                            </a:lnTo>
                            <a:lnTo>
                              <a:pt x="2006" y="765"/>
                            </a:lnTo>
                            <a:lnTo>
                              <a:pt x="2028" y="779"/>
                            </a:lnTo>
                            <a:lnTo>
                              <a:pt x="2126" y="675"/>
                            </a:lnTo>
                            <a:lnTo>
                              <a:pt x="2143" y="605"/>
                            </a:lnTo>
                            <a:lnTo>
                              <a:pt x="2119" y="566"/>
                            </a:lnTo>
                            <a:lnTo>
                              <a:pt x="2054" y="556"/>
                            </a:lnTo>
                            <a:lnTo>
                              <a:pt x="2160" y="465"/>
                            </a:lnTo>
                            <a:lnTo>
                              <a:pt x="2246" y="464"/>
                            </a:lnTo>
                            <a:lnTo>
                              <a:pt x="2333" y="465"/>
                            </a:lnTo>
                            <a:lnTo>
                              <a:pt x="2367" y="412"/>
                            </a:lnTo>
                            <a:lnTo>
                              <a:pt x="2413" y="406"/>
                            </a:lnTo>
                            <a:lnTo>
                              <a:pt x="2408" y="436"/>
                            </a:lnTo>
                            <a:lnTo>
                              <a:pt x="2466" y="399"/>
                            </a:lnTo>
                            <a:lnTo>
                              <a:pt x="2359" y="494"/>
                            </a:lnTo>
                            <a:lnTo>
                              <a:pt x="2348" y="517"/>
                            </a:lnTo>
                            <a:lnTo>
                              <a:pt x="2359" y="630"/>
                            </a:lnTo>
                            <a:lnTo>
                              <a:pt x="2435" y="557"/>
                            </a:lnTo>
                            <a:lnTo>
                              <a:pt x="2434" y="487"/>
                            </a:lnTo>
                            <a:lnTo>
                              <a:pt x="2456" y="451"/>
                            </a:lnTo>
                            <a:lnTo>
                              <a:pt x="2523" y="434"/>
                            </a:lnTo>
                            <a:lnTo>
                              <a:pt x="2553" y="449"/>
                            </a:lnTo>
                            <a:lnTo>
                              <a:pt x="2650" y="393"/>
                            </a:lnTo>
                            <a:lnTo>
                              <a:pt x="2682" y="381"/>
                            </a:lnTo>
                            <a:lnTo>
                              <a:pt x="2670" y="348"/>
                            </a:lnTo>
                            <a:lnTo>
                              <a:pt x="2711" y="325"/>
                            </a:lnTo>
                            <a:lnTo>
                              <a:pt x="2799" y="348"/>
                            </a:lnTo>
                            <a:lnTo>
                              <a:pt x="2837" y="310"/>
                            </a:lnTo>
                            <a:lnTo>
                              <a:pt x="2756" y="273"/>
                            </a:lnTo>
                            <a:lnTo>
                              <a:pt x="2665" y="230"/>
                            </a:lnTo>
                            <a:lnTo>
                              <a:pt x="2556" y="213"/>
                            </a:lnTo>
                            <a:lnTo>
                              <a:pt x="2549" y="246"/>
                            </a:lnTo>
                            <a:lnTo>
                              <a:pt x="2502" y="230"/>
                            </a:lnTo>
                            <a:lnTo>
                              <a:pt x="2427" y="231"/>
                            </a:lnTo>
                            <a:lnTo>
                              <a:pt x="2390" y="192"/>
                            </a:lnTo>
                            <a:lnTo>
                              <a:pt x="2301" y="195"/>
                            </a:lnTo>
                            <a:lnTo>
                              <a:pt x="2256" y="158"/>
                            </a:lnTo>
                            <a:lnTo>
                              <a:pt x="2137" y="140"/>
                            </a:lnTo>
                            <a:lnTo>
                              <a:pt x="2093" y="184"/>
                            </a:lnTo>
                            <a:lnTo>
                              <a:pt x="2018" y="164"/>
                            </a:lnTo>
                            <a:lnTo>
                              <a:pt x="2000" y="198"/>
                            </a:lnTo>
                            <a:lnTo>
                              <a:pt x="1973" y="135"/>
                            </a:lnTo>
                            <a:lnTo>
                              <a:pt x="1885" y="115"/>
                            </a:lnTo>
                            <a:lnTo>
                              <a:pt x="1884" y="135"/>
                            </a:lnTo>
                            <a:lnTo>
                              <a:pt x="1778" y="117"/>
                            </a:lnTo>
                            <a:lnTo>
                              <a:pt x="1707" y="119"/>
                            </a:lnTo>
                            <a:lnTo>
                              <a:pt x="1643" y="133"/>
                            </a:lnTo>
                            <a:lnTo>
                              <a:pt x="1739" y="79"/>
                            </a:lnTo>
                            <a:lnTo>
                              <a:pt x="1748" y="55"/>
                            </a:lnTo>
                            <a:lnTo>
                              <a:pt x="1711" y="29"/>
                            </a:lnTo>
                            <a:lnTo>
                              <a:pt x="1639" y="40"/>
                            </a:lnTo>
                            <a:lnTo>
                              <a:pt x="1655" y="24"/>
                            </a:lnTo>
                            <a:lnTo>
                              <a:pt x="1610" y="0"/>
                            </a:lnTo>
                            <a:lnTo>
                              <a:pt x="1533" y="45"/>
                            </a:lnTo>
                            <a:lnTo>
                              <a:pt x="1460" y="55"/>
                            </a:lnTo>
                            <a:lnTo>
                              <a:pt x="1377" y="80"/>
                            </a:lnTo>
                            <a:lnTo>
                              <a:pt x="1365" y="112"/>
                            </a:lnTo>
                            <a:lnTo>
                              <a:pt x="1277" y="121"/>
                            </a:lnTo>
                            <a:lnTo>
                              <a:pt x="1283" y="152"/>
                            </a:lnTo>
                            <a:lnTo>
                              <a:pt x="1317" y="172"/>
                            </a:lnTo>
                            <a:lnTo>
                              <a:pt x="1246" y="155"/>
                            </a:lnTo>
                            <a:lnTo>
                              <a:pt x="1246" y="192"/>
                            </a:lnTo>
                            <a:lnTo>
                              <a:pt x="1209" y="183"/>
                            </a:lnTo>
                            <a:lnTo>
                              <a:pt x="1197" y="157"/>
                            </a:lnTo>
                            <a:lnTo>
                              <a:pt x="1170" y="175"/>
                            </a:lnTo>
                            <a:lnTo>
                              <a:pt x="1188" y="198"/>
                            </a:lnTo>
                            <a:lnTo>
                              <a:pt x="1170" y="273"/>
                            </a:lnTo>
                            <a:lnTo>
                              <a:pt x="1150" y="137"/>
                            </a:lnTo>
                            <a:lnTo>
                              <a:pt x="1117" y="137"/>
                            </a:lnTo>
                            <a:lnTo>
                              <a:pt x="1082" y="224"/>
                            </a:lnTo>
                            <a:lnTo>
                              <a:pt x="1115" y="244"/>
                            </a:lnTo>
                            <a:lnTo>
                              <a:pt x="1103" y="260"/>
                            </a:lnTo>
                            <a:lnTo>
                              <a:pt x="1044" y="227"/>
                            </a:lnTo>
                            <a:lnTo>
                              <a:pt x="998" y="220"/>
                            </a:lnTo>
                            <a:lnTo>
                              <a:pt x="998" y="242"/>
                            </a:lnTo>
                            <a:lnTo>
                              <a:pt x="909" y="262"/>
                            </a:lnTo>
                            <a:lnTo>
                              <a:pt x="897" y="242"/>
                            </a:lnTo>
                            <a:lnTo>
                              <a:pt x="815" y="276"/>
                            </a:lnTo>
                            <a:lnTo>
                              <a:pt x="760" y="258"/>
                            </a:lnTo>
                            <a:lnTo>
                              <a:pt x="760" y="317"/>
                            </a:lnTo>
                            <a:lnTo>
                              <a:pt x="734" y="300"/>
                            </a:lnTo>
                            <a:lnTo>
                              <a:pt x="699" y="324"/>
                            </a:lnTo>
                            <a:lnTo>
                              <a:pt x="713" y="348"/>
                            </a:lnTo>
                            <a:lnTo>
                              <a:pt x="653" y="343"/>
                            </a:lnTo>
                            <a:lnTo>
                              <a:pt x="666" y="366"/>
                            </a:lnTo>
                            <a:lnTo>
                              <a:pt x="625" y="348"/>
                            </a:lnTo>
                            <a:lnTo>
                              <a:pt x="627" y="317"/>
                            </a:lnTo>
                            <a:lnTo>
                              <a:pt x="585" y="289"/>
                            </a:lnTo>
                            <a:lnTo>
                              <a:pt x="684" y="312"/>
                            </a:lnTo>
                            <a:lnTo>
                              <a:pt x="715" y="274"/>
                            </a:lnTo>
                            <a:lnTo>
                              <a:pt x="641" y="236"/>
                            </a:lnTo>
                            <a:lnTo>
                              <a:pt x="584" y="217"/>
                            </a:lnTo>
                            <a:lnTo>
                              <a:pt x="540" y="210"/>
                            </a:lnTo>
                            <a:lnTo>
                              <a:pt x="572" y="205"/>
                            </a:lnTo>
                            <a:lnTo>
                              <a:pt x="525" y="187"/>
                            </a:lnTo>
                            <a:lnTo>
                              <a:pt x="487" y="191"/>
                            </a:lnTo>
                            <a:lnTo>
                              <a:pt x="462" y="216"/>
                            </a:lnTo>
                            <a:lnTo>
                              <a:pt x="439" y="208"/>
                            </a:lnTo>
                            <a:lnTo>
                              <a:pt x="408" y="234"/>
                            </a:lnTo>
                            <a:lnTo>
                              <a:pt x="391" y="230"/>
                            </a:lnTo>
                            <a:lnTo>
                              <a:pt x="382" y="248"/>
                            </a:lnTo>
                            <a:lnTo>
                              <a:pt x="354" y="264"/>
                            </a:lnTo>
                            <a:lnTo>
                              <a:pt x="307" y="333"/>
                            </a:lnTo>
                            <a:lnTo>
                              <a:pt x="270" y="362"/>
                            </a:lnTo>
                            <a:lnTo>
                              <a:pt x="206" y="402"/>
                            </a:lnTo>
                            <a:lnTo>
                              <a:pt x="240" y="416"/>
                            </a:lnTo>
                            <a:lnTo>
                              <a:pt x="204" y="427"/>
                            </a:lnTo>
                            <a:lnTo>
                              <a:pt x="211" y="479"/>
                            </a:lnTo>
                            <a:lnTo>
                              <a:pt x="248" y="485"/>
                            </a:lnTo>
                            <a:lnTo>
                              <a:pt x="282" y="451"/>
                            </a:lnTo>
                            <a:lnTo>
                              <a:pt x="299" y="502"/>
                            </a:lnTo>
                            <a:lnTo>
                              <a:pt x="315" y="518"/>
                            </a:lnTo>
                            <a:lnTo>
                              <a:pt x="313" y="542"/>
                            </a:lnTo>
                            <a:lnTo>
                              <a:pt x="357" y="527"/>
                            </a:lnTo>
                            <a:lnTo>
                              <a:pt x="370" y="480"/>
                            </a:lnTo>
                            <a:lnTo>
                              <a:pt x="361" y="477"/>
                            </a:lnTo>
                            <a:lnTo>
                              <a:pt x="398" y="449"/>
                            </a:lnTo>
                            <a:lnTo>
                              <a:pt x="378" y="434"/>
                            </a:lnTo>
                            <a:lnTo>
                              <a:pt x="378" y="393"/>
                            </a:lnTo>
                            <a:lnTo>
                              <a:pt x="439" y="349"/>
                            </a:lnTo>
                            <a:lnTo>
                              <a:pt x="442" y="320"/>
                            </a:lnTo>
                            <a:lnTo>
                              <a:pt x="472" y="315"/>
                            </a:lnTo>
                            <a:lnTo>
                              <a:pt x="495" y="338"/>
                            </a:lnTo>
                            <a:lnTo>
                              <a:pt x="430" y="387"/>
                            </a:lnTo>
                            <a:lnTo>
                              <a:pt x="433" y="434"/>
                            </a:lnTo>
                            <a:lnTo>
                              <a:pt x="457" y="451"/>
                            </a:lnTo>
                            <a:lnTo>
                              <a:pt x="525" y="434"/>
                            </a:lnTo>
                            <a:lnTo>
                              <a:pt x="561" y="448"/>
                            </a:lnTo>
                            <a:lnTo>
                              <a:pt x="466" y="462"/>
                            </a:lnTo>
                            <a:lnTo>
                              <a:pt x="473" y="511"/>
                            </a:lnTo>
                            <a:lnTo>
                              <a:pt x="452" y="494"/>
                            </a:lnTo>
                            <a:lnTo>
                              <a:pt x="430" y="513"/>
                            </a:lnTo>
                            <a:lnTo>
                              <a:pt x="428" y="543"/>
                            </a:lnTo>
                            <a:lnTo>
                              <a:pt x="409" y="561"/>
                            </a:lnTo>
                            <a:lnTo>
                              <a:pt x="378" y="555"/>
                            </a:lnTo>
                            <a:lnTo>
                              <a:pt x="331" y="575"/>
                            </a:lnTo>
                            <a:lnTo>
                              <a:pt x="309" y="561"/>
                            </a:lnTo>
                            <a:lnTo>
                              <a:pt x="287" y="562"/>
                            </a:lnTo>
                            <a:lnTo>
                              <a:pt x="267" y="553"/>
                            </a:lnTo>
                            <a:lnTo>
                              <a:pt x="285" y="525"/>
                            </a:lnTo>
                            <a:lnTo>
                              <a:pt x="280" y="496"/>
                            </a:lnTo>
                            <a:lnTo>
                              <a:pt x="251" y="511"/>
                            </a:lnTo>
                            <a:lnTo>
                              <a:pt x="248" y="540"/>
                            </a:lnTo>
                            <a:lnTo>
                              <a:pt x="254" y="583"/>
                            </a:lnTo>
                            <a:lnTo>
                              <a:pt x="242" y="576"/>
                            </a:lnTo>
                            <a:lnTo>
                              <a:pt x="210" y="584"/>
                            </a:lnTo>
                            <a:lnTo>
                              <a:pt x="202" y="614"/>
                            </a:lnTo>
                            <a:lnTo>
                              <a:pt x="157" y="630"/>
                            </a:lnTo>
                            <a:lnTo>
                              <a:pt x="141" y="657"/>
                            </a:lnTo>
                            <a:lnTo>
                              <a:pt x="107" y="652"/>
                            </a:lnTo>
                            <a:lnTo>
                              <a:pt x="112" y="672"/>
                            </a:lnTo>
                            <a:lnTo>
                              <a:pt x="68" y="673"/>
                            </a:lnTo>
                            <a:lnTo>
                              <a:pt x="72" y="686"/>
                            </a:lnTo>
                            <a:lnTo>
                              <a:pt x="109" y="697"/>
                            </a:lnTo>
                            <a:lnTo>
                              <a:pt x="104" y="705"/>
                            </a:lnTo>
                            <a:lnTo>
                              <a:pt x="124" y="733"/>
                            </a:lnTo>
                            <a:lnTo>
                              <a:pt x="109" y="765"/>
                            </a:lnTo>
                            <a:lnTo>
                              <a:pt x="18" y="761"/>
                            </a:lnTo>
                            <a:lnTo>
                              <a:pt x="3" y="771"/>
                            </a:lnTo>
                            <a:lnTo>
                              <a:pt x="0" y="844"/>
                            </a:lnTo>
                            <a:lnTo>
                              <a:pt x="10" y="872"/>
                            </a:lnTo>
                            <a:lnTo>
                              <a:pt x="30" y="870"/>
                            </a:lnTo>
                            <a:lnTo>
                              <a:pt x="105" y="877"/>
                            </a:lnTo>
                            <a:lnTo>
                              <a:pt x="135" y="846"/>
                            </a:lnTo>
                            <a:lnTo>
                              <a:pt x="130" y="833"/>
                            </a:lnTo>
                            <a:lnTo>
                              <a:pt x="145" y="809"/>
                            </a:lnTo>
                            <a:lnTo>
                              <a:pt x="177" y="793"/>
                            </a:lnTo>
                            <a:lnTo>
                              <a:pt x="177" y="768"/>
                            </a:lnTo>
                            <a:lnTo>
                              <a:pt x="190" y="763"/>
                            </a:lnTo>
                            <a:lnTo>
                              <a:pt x="221" y="771"/>
                            </a:lnTo>
                            <a:lnTo>
                              <a:pt x="240" y="758"/>
                            </a:lnTo>
                            <a:lnTo>
                              <a:pt x="258" y="746"/>
                            </a:lnTo>
                            <a:lnTo>
                              <a:pt x="276" y="754"/>
                            </a:lnTo>
                            <a:lnTo>
                              <a:pt x="290" y="782"/>
                            </a:lnTo>
                            <a:lnTo>
                              <a:pt x="354" y="820"/>
                            </a:lnTo>
                            <a:lnTo>
                              <a:pt x="361" y="857"/>
                            </a:lnTo>
                            <a:lnTo>
                              <a:pt x="375" y="838"/>
                            </a:lnTo>
                            <a:lnTo>
                              <a:pt x="370" y="818"/>
                            </a:lnTo>
                            <a:lnTo>
                              <a:pt x="395" y="820"/>
                            </a:lnTo>
                            <a:lnTo>
                              <a:pt x="341" y="786"/>
                            </a:lnTo>
                            <a:lnTo>
                              <a:pt x="309" y="752"/>
                            </a:lnTo>
                            <a:lnTo>
                              <a:pt x="307" y="730"/>
                            </a:lnTo>
                            <a:lnTo>
                              <a:pt x="338" y="732"/>
                            </a:lnTo>
                            <a:lnTo>
                              <a:pt x="360" y="763"/>
                            </a:lnTo>
                            <a:lnTo>
                              <a:pt x="407" y="790"/>
                            </a:lnTo>
                            <a:lnTo>
                              <a:pt x="407" y="816"/>
                            </a:lnTo>
                            <a:lnTo>
                              <a:pt x="420" y="828"/>
                            </a:lnTo>
                            <a:lnTo>
                              <a:pt x="432" y="851"/>
                            </a:lnTo>
                            <a:lnTo>
                              <a:pt x="461" y="854"/>
                            </a:lnTo>
                            <a:lnTo>
                              <a:pt x="430" y="860"/>
                            </a:lnTo>
                            <a:lnTo>
                              <a:pt x="440" y="877"/>
                            </a:lnTo>
                            <a:lnTo>
                              <a:pt x="460" y="882"/>
                            </a:lnTo>
                            <a:lnTo>
                              <a:pt x="472" y="854"/>
                            </a:lnTo>
                            <a:lnTo>
                              <a:pt x="452" y="842"/>
                            </a:lnTo>
                            <a:lnTo>
                              <a:pt x="463" y="836"/>
                            </a:lnTo>
                            <a:lnTo>
                              <a:pt x="456" y="813"/>
                            </a:lnTo>
                            <a:lnTo>
                              <a:pt x="525" y="806"/>
                            </a:lnTo>
                            <a:lnTo>
                              <a:pt x="523" y="781"/>
                            </a:lnTo>
                            <a:lnTo>
                              <a:pt x="540" y="758"/>
                            </a:lnTo>
                            <a:lnTo>
                              <a:pt x="553" y="732"/>
                            </a:lnTo>
                            <a:lnTo>
                              <a:pt x="561" y="713"/>
                            </a:lnTo>
                            <a:lnTo>
                              <a:pt x="585" y="705"/>
                            </a:lnTo>
                            <a:lnTo>
                              <a:pt x="584" y="716"/>
                            </a:lnTo>
                            <a:lnTo>
                              <a:pt x="610" y="718"/>
                            </a:lnTo>
                            <a:lnTo>
                              <a:pt x="595" y="730"/>
                            </a:lnTo>
                            <a:lnTo>
                              <a:pt x="615" y="746"/>
                            </a:lnTo>
                            <a:lnTo>
                              <a:pt x="652" y="730"/>
                            </a:lnTo>
                            <a:lnTo>
                              <a:pt x="632" y="732"/>
                            </a:lnTo>
                            <a:lnTo>
                              <a:pt x="628" y="722"/>
                            </a:lnTo>
                            <a:lnTo>
                              <a:pt x="633" y="711"/>
                            </a:lnTo>
                            <a:lnTo>
                              <a:pt x="689" y="696"/>
                            </a:lnTo>
                            <a:lnTo>
                              <a:pt x="670" y="707"/>
                            </a:lnTo>
                            <a:lnTo>
                              <a:pt x="652" y="733"/>
                            </a:lnTo>
                            <a:lnTo>
                              <a:pt x="720" y="773"/>
                            </a:lnTo>
                            <a:lnTo>
                              <a:pt x="722" y="797"/>
                            </a:lnTo>
                            <a:lnTo>
                              <a:pt x="674" y="806"/>
                            </a:lnTo>
                            <a:lnTo>
                              <a:pt x="633" y="786"/>
                            </a:lnTo>
                            <a:lnTo>
                              <a:pt x="575" y="804"/>
                            </a:lnTo>
                            <a:lnTo>
                              <a:pt x="547" y="801"/>
                            </a:lnTo>
                            <a:lnTo>
                              <a:pt x="558" y="811"/>
                            </a:lnTo>
                            <a:lnTo>
                              <a:pt x="506" y="823"/>
                            </a:lnTo>
                            <a:lnTo>
                              <a:pt x="519" y="850"/>
                            </a:lnTo>
                            <a:lnTo>
                              <a:pt x="521" y="878"/>
                            </a:lnTo>
                            <a:lnTo>
                              <a:pt x="558" y="887"/>
                            </a:lnTo>
                            <a:lnTo>
                              <a:pt x="572" y="877"/>
                            </a:lnTo>
                            <a:lnTo>
                              <a:pt x="601" y="888"/>
                            </a:lnTo>
                            <a:lnTo>
                              <a:pt x="645" y="877"/>
                            </a:lnTo>
                            <a:lnTo>
                              <a:pt x="642" y="911"/>
                            </a:lnTo>
                            <a:lnTo>
                              <a:pt x="615" y="966"/>
                            </a:lnTo>
                            <a:lnTo>
                              <a:pt x="567" y="960"/>
                            </a:lnTo>
                            <a:lnTo>
                              <a:pt x="591" y="990"/>
                            </a:ln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wrap="none"/>
                      <a:lstStyle/>
                      <a:p>
                        <a:pPr eaLnBrk="1" hangingPunct="1">
                          <a:lnSpc>
                            <a:spcPct val="90000"/>
                          </a:lnSpc>
                          <a:defRPr/>
                        </a:pPr>
                        <a:endParaRPr lang="en-GB" sz="2200" b="1">
                          <a:solidFill>
                            <a:srgbClr val="00B2EF"/>
                          </a:solidFill>
                          <a:latin typeface="Arial" panose="020B0604020202020204" pitchFamily="34" charset="0"/>
                          <a:ea typeface="+mn-ea"/>
                          <a:cs typeface="Arial" charset="0"/>
                        </a:endParaRPr>
                      </a:p>
                    </p:txBody>
                  </p:sp>
                </p:grpSp>
              </p:grpSp>
              <p:sp>
                <p:nvSpPr>
                  <p:cNvPr id="418" name="Freeform 81"/>
                  <p:cNvSpPr>
                    <a:spLocks noChangeArrowheads="1"/>
                  </p:cNvSpPr>
                  <p:nvPr/>
                </p:nvSpPr>
                <p:spPr bwMode="auto">
                  <a:xfrm>
                    <a:off x="1645" y="1659"/>
                    <a:ext cx="75" cy="50"/>
                  </a:xfrm>
                  <a:custGeom>
                    <a:avLst/>
                    <a:gdLst>
                      <a:gd name="T0" fmla="*/ 37 w 75"/>
                      <a:gd name="T1" fmla="*/ 50 h 50"/>
                      <a:gd name="T2" fmla="*/ 75 w 75"/>
                      <a:gd name="T3" fmla="*/ 5 h 50"/>
                      <a:gd name="T4" fmla="*/ 3 w 75"/>
                      <a:gd name="T5" fmla="*/ 0 h 50"/>
                      <a:gd name="T6" fmla="*/ 0 w 75"/>
                      <a:gd name="T7" fmla="*/ 36 h 5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75"/>
                      <a:gd name="T13" fmla="*/ 0 h 50"/>
                      <a:gd name="T14" fmla="*/ 75 w 75"/>
                      <a:gd name="T15" fmla="*/ 50 h 5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75" h="50">
                        <a:moveTo>
                          <a:pt x="37" y="50"/>
                        </a:moveTo>
                        <a:lnTo>
                          <a:pt x="75" y="5"/>
                        </a:lnTo>
                        <a:lnTo>
                          <a:pt x="3" y="0"/>
                        </a:lnTo>
                        <a:lnTo>
                          <a:pt x="0" y="36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19" name="Freeform 82"/>
                  <p:cNvSpPr>
                    <a:spLocks noChangeArrowheads="1"/>
                  </p:cNvSpPr>
                  <p:nvPr/>
                </p:nvSpPr>
                <p:spPr bwMode="auto">
                  <a:xfrm>
                    <a:off x="1547" y="1588"/>
                    <a:ext cx="71" cy="43"/>
                  </a:xfrm>
                  <a:custGeom>
                    <a:avLst/>
                    <a:gdLst>
                      <a:gd name="T0" fmla="*/ 7 w 71"/>
                      <a:gd name="T1" fmla="*/ 4 h 43"/>
                      <a:gd name="T2" fmla="*/ 64 w 71"/>
                      <a:gd name="T3" fmla="*/ 0 h 43"/>
                      <a:gd name="T4" fmla="*/ 71 w 71"/>
                      <a:gd name="T5" fmla="*/ 33 h 43"/>
                      <a:gd name="T6" fmla="*/ 62 w 71"/>
                      <a:gd name="T7" fmla="*/ 43 h 43"/>
                      <a:gd name="T8" fmla="*/ 28 w 71"/>
                      <a:gd name="T9" fmla="*/ 42 h 43"/>
                      <a:gd name="T10" fmla="*/ 0 w 71"/>
                      <a:gd name="T11" fmla="*/ 29 h 43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71"/>
                      <a:gd name="T19" fmla="*/ 0 h 43"/>
                      <a:gd name="T20" fmla="*/ 71 w 71"/>
                      <a:gd name="T21" fmla="*/ 43 h 43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71" h="43">
                        <a:moveTo>
                          <a:pt x="7" y="4"/>
                        </a:moveTo>
                        <a:lnTo>
                          <a:pt x="64" y="0"/>
                        </a:lnTo>
                        <a:lnTo>
                          <a:pt x="71" y="33"/>
                        </a:lnTo>
                        <a:lnTo>
                          <a:pt x="62" y="43"/>
                        </a:lnTo>
                        <a:lnTo>
                          <a:pt x="28" y="42"/>
                        </a:lnTo>
                        <a:lnTo>
                          <a:pt x="0" y="2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20" name="Freeform 83"/>
                  <p:cNvSpPr>
                    <a:spLocks noChangeArrowheads="1"/>
                  </p:cNvSpPr>
                  <p:nvPr/>
                </p:nvSpPr>
                <p:spPr bwMode="auto">
                  <a:xfrm>
                    <a:off x="1332" y="1579"/>
                    <a:ext cx="174" cy="70"/>
                  </a:xfrm>
                  <a:custGeom>
                    <a:avLst/>
                    <a:gdLst>
                      <a:gd name="T0" fmla="*/ 38 w 174"/>
                      <a:gd name="T1" fmla="*/ 11 h 70"/>
                      <a:gd name="T2" fmla="*/ 72 w 174"/>
                      <a:gd name="T3" fmla="*/ 20 h 70"/>
                      <a:gd name="T4" fmla="*/ 89 w 174"/>
                      <a:gd name="T5" fmla="*/ 37 h 70"/>
                      <a:gd name="T6" fmla="*/ 123 w 174"/>
                      <a:gd name="T7" fmla="*/ 38 h 70"/>
                      <a:gd name="T8" fmla="*/ 101 w 174"/>
                      <a:gd name="T9" fmla="*/ 13 h 70"/>
                      <a:gd name="T10" fmla="*/ 126 w 174"/>
                      <a:gd name="T11" fmla="*/ 0 h 70"/>
                      <a:gd name="T12" fmla="*/ 137 w 174"/>
                      <a:gd name="T13" fmla="*/ 16 h 70"/>
                      <a:gd name="T14" fmla="*/ 160 w 174"/>
                      <a:gd name="T15" fmla="*/ 23 h 70"/>
                      <a:gd name="T16" fmla="*/ 174 w 174"/>
                      <a:gd name="T17" fmla="*/ 35 h 70"/>
                      <a:gd name="T18" fmla="*/ 163 w 174"/>
                      <a:gd name="T19" fmla="*/ 51 h 70"/>
                      <a:gd name="T20" fmla="*/ 126 w 174"/>
                      <a:gd name="T21" fmla="*/ 49 h 70"/>
                      <a:gd name="T22" fmla="*/ 70 w 174"/>
                      <a:gd name="T23" fmla="*/ 70 h 70"/>
                      <a:gd name="T24" fmla="*/ 0 w 174"/>
                      <a:gd name="T25" fmla="*/ 45 h 70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w 174"/>
                      <a:gd name="T40" fmla="*/ 0 h 70"/>
                      <a:gd name="T41" fmla="*/ 174 w 174"/>
                      <a:gd name="T42" fmla="*/ 70 h 70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T39" t="T40" r="T41" b="T42"/>
                    <a:pathLst>
                      <a:path w="174" h="70">
                        <a:moveTo>
                          <a:pt x="38" y="11"/>
                        </a:moveTo>
                        <a:lnTo>
                          <a:pt x="72" y="20"/>
                        </a:lnTo>
                        <a:lnTo>
                          <a:pt x="89" y="37"/>
                        </a:lnTo>
                        <a:lnTo>
                          <a:pt x="123" y="38"/>
                        </a:lnTo>
                        <a:lnTo>
                          <a:pt x="101" y="13"/>
                        </a:lnTo>
                        <a:lnTo>
                          <a:pt x="126" y="0"/>
                        </a:lnTo>
                        <a:lnTo>
                          <a:pt x="137" y="16"/>
                        </a:lnTo>
                        <a:lnTo>
                          <a:pt x="160" y="23"/>
                        </a:lnTo>
                        <a:lnTo>
                          <a:pt x="174" y="35"/>
                        </a:lnTo>
                        <a:lnTo>
                          <a:pt x="163" y="51"/>
                        </a:lnTo>
                        <a:lnTo>
                          <a:pt x="126" y="49"/>
                        </a:lnTo>
                        <a:lnTo>
                          <a:pt x="70" y="70"/>
                        </a:lnTo>
                        <a:lnTo>
                          <a:pt x="0" y="4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21" name="Freeform 84"/>
                  <p:cNvSpPr>
                    <a:spLocks noChangeArrowheads="1"/>
                  </p:cNvSpPr>
                  <p:nvPr/>
                </p:nvSpPr>
                <p:spPr bwMode="auto">
                  <a:xfrm>
                    <a:off x="1258" y="1555"/>
                    <a:ext cx="101" cy="52"/>
                  </a:xfrm>
                  <a:custGeom>
                    <a:avLst/>
                    <a:gdLst>
                      <a:gd name="T0" fmla="*/ 34 w 101"/>
                      <a:gd name="T1" fmla="*/ 52 h 52"/>
                      <a:gd name="T2" fmla="*/ 70 w 101"/>
                      <a:gd name="T3" fmla="*/ 25 h 52"/>
                      <a:gd name="T4" fmla="*/ 74 w 101"/>
                      <a:gd name="T5" fmla="*/ 40 h 52"/>
                      <a:gd name="T6" fmla="*/ 96 w 101"/>
                      <a:gd name="T7" fmla="*/ 26 h 52"/>
                      <a:gd name="T8" fmla="*/ 101 w 101"/>
                      <a:gd name="T9" fmla="*/ 7 h 52"/>
                      <a:gd name="T10" fmla="*/ 90 w 101"/>
                      <a:gd name="T11" fmla="*/ 0 h 52"/>
                      <a:gd name="T12" fmla="*/ 50 w 101"/>
                      <a:gd name="T13" fmla="*/ 8 h 52"/>
                      <a:gd name="T14" fmla="*/ 0 w 101"/>
                      <a:gd name="T15" fmla="*/ 42 h 52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w 101"/>
                      <a:gd name="T25" fmla="*/ 0 h 52"/>
                      <a:gd name="T26" fmla="*/ 101 w 101"/>
                      <a:gd name="T27" fmla="*/ 52 h 52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T24" t="T25" r="T26" b="T27"/>
                    <a:pathLst>
                      <a:path w="101" h="52">
                        <a:moveTo>
                          <a:pt x="34" y="52"/>
                        </a:moveTo>
                        <a:lnTo>
                          <a:pt x="70" y="25"/>
                        </a:lnTo>
                        <a:lnTo>
                          <a:pt x="74" y="40"/>
                        </a:lnTo>
                        <a:lnTo>
                          <a:pt x="96" y="26"/>
                        </a:lnTo>
                        <a:lnTo>
                          <a:pt x="101" y="7"/>
                        </a:lnTo>
                        <a:lnTo>
                          <a:pt x="90" y="0"/>
                        </a:lnTo>
                        <a:lnTo>
                          <a:pt x="50" y="8"/>
                        </a:lnTo>
                        <a:lnTo>
                          <a:pt x="0" y="42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22" name="Freeform 85"/>
                  <p:cNvSpPr>
                    <a:spLocks noChangeArrowheads="1"/>
                  </p:cNvSpPr>
                  <p:nvPr/>
                </p:nvSpPr>
                <p:spPr bwMode="auto">
                  <a:xfrm>
                    <a:off x="1506" y="1503"/>
                    <a:ext cx="88" cy="44"/>
                  </a:xfrm>
                  <a:custGeom>
                    <a:avLst/>
                    <a:gdLst>
                      <a:gd name="T0" fmla="*/ 0 w 88"/>
                      <a:gd name="T1" fmla="*/ 0 h 44"/>
                      <a:gd name="T2" fmla="*/ 6 w 88"/>
                      <a:gd name="T3" fmla="*/ 16 h 44"/>
                      <a:gd name="T4" fmla="*/ 6 w 88"/>
                      <a:gd name="T5" fmla="*/ 27 h 44"/>
                      <a:gd name="T6" fmla="*/ 88 w 88"/>
                      <a:gd name="T7" fmla="*/ 44 h 44"/>
                      <a:gd name="T8" fmla="*/ 81 w 88"/>
                      <a:gd name="T9" fmla="*/ 20 h 44"/>
                      <a:gd name="T10" fmla="*/ 45 w 88"/>
                      <a:gd name="T11" fmla="*/ 3 h 44"/>
                      <a:gd name="T12" fmla="*/ 29 w 88"/>
                      <a:gd name="T13" fmla="*/ 0 h 44"/>
                      <a:gd name="T14" fmla="*/ 0 w 88"/>
                      <a:gd name="T15" fmla="*/ 0 h 44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w 88"/>
                      <a:gd name="T25" fmla="*/ 0 h 44"/>
                      <a:gd name="T26" fmla="*/ 88 w 88"/>
                      <a:gd name="T27" fmla="*/ 44 h 44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T24" t="T25" r="T26" b="T27"/>
                    <a:pathLst>
                      <a:path w="88" h="44">
                        <a:moveTo>
                          <a:pt x="0" y="0"/>
                        </a:moveTo>
                        <a:lnTo>
                          <a:pt x="6" y="16"/>
                        </a:lnTo>
                        <a:lnTo>
                          <a:pt x="6" y="27"/>
                        </a:lnTo>
                        <a:lnTo>
                          <a:pt x="88" y="44"/>
                        </a:lnTo>
                        <a:lnTo>
                          <a:pt x="81" y="20"/>
                        </a:lnTo>
                        <a:lnTo>
                          <a:pt x="45" y="3"/>
                        </a:lnTo>
                        <a:lnTo>
                          <a:pt x="2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23" name="Freeform 86"/>
                  <p:cNvSpPr>
                    <a:spLocks noChangeArrowheads="1"/>
                  </p:cNvSpPr>
                  <p:nvPr/>
                </p:nvSpPr>
                <p:spPr bwMode="auto">
                  <a:xfrm>
                    <a:off x="1697" y="1378"/>
                    <a:ext cx="435" cy="221"/>
                  </a:xfrm>
                  <a:custGeom>
                    <a:avLst/>
                    <a:gdLst>
                      <a:gd name="T0" fmla="*/ 0 w 435"/>
                      <a:gd name="T1" fmla="*/ 47 h 221"/>
                      <a:gd name="T2" fmla="*/ 38 w 435"/>
                      <a:gd name="T3" fmla="*/ 48 h 221"/>
                      <a:gd name="T4" fmla="*/ 38 w 435"/>
                      <a:gd name="T5" fmla="*/ 74 h 221"/>
                      <a:gd name="T6" fmla="*/ 66 w 435"/>
                      <a:gd name="T7" fmla="*/ 84 h 221"/>
                      <a:gd name="T8" fmla="*/ 201 w 435"/>
                      <a:gd name="T9" fmla="*/ 53 h 221"/>
                      <a:gd name="T10" fmla="*/ 121 w 435"/>
                      <a:gd name="T11" fmla="*/ 93 h 221"/>
                      <a:gd name="T12" fmla="*/ 76 w 435"/>
                      <a:gd name="T13" fmla="*/ 93 h 221"/>
                      <a:gd name="T14" fmla="*/ 76 w 435"/>
                      <a:gd name="T15" fmla="*/ 107 h 221"/>
                      <a:gd name="T16" fmla="*/ 121 w 435"/>
                      <a:gd name="T17" fmla="*/ 133 h 221"/>
                      <a:gd name="T18" fmla="*/ 147 w 435"/>
                      <a:gd name="T19" fmla="*/ 136 h 221"/>
                      <a:gd name="T20" fmla="*/ 124 w 435"/>
                      <a:gd name="T21" fmla="*/ 143 h 221"/>
                      <a:gd name="T22" fmla="*/ 95 w 435"/>
                      <a:gd name="T23" fmla="*/ 138 h 221"/>
                      <a:gd name="T24" fmla="*/ 71 w 435"/>
                      <a:gd name="T25" fmla="*/ 144 h 221"/>
                      <a:gd name="T26" fmla="*/ 63 w 435"/>
                      <a:gd name="T27" fmla="*/ 162 h 221"/>
                      <a:gd name="T28" fmla="*/ 87 w 435"/>
                      <a:gd name="T29" fmla="*/ 168 h 221"/>
                      <a:gd name="T30" fmla="*/ 50 w 435"/>
                      <a:gd name="T31" fmla="*/ 172 h 221"/>
                      <a:gd name="T32" fmla="*/ 71 w 435"/>
                      <a:gd name="T33" fmla="*/ 192 h 221"/>
                      <a:gd name="T34" fmla="*/ 35 w 435"/>
                      <a:gd name="T35" fmla="*/ 202 h 221"/>
                      <a:gd name="T36" fmla="*/ 39 w 435"/>
                      <a:gd name="T37" fmla="*/ 215 h 221"/>
                      <a:gd name="T38" fmla="*/ 72 w 435"/>
                      <a:gd name="T39" fmla="*/ 208 h 221"/>
                      <a:gd name="T40" fmla="*/ 90 w 435"/>
                      <a:gd name="T41" fmla="*/ 221 h 221"/>
                      <a:gd name="T42" fmla="*/ 94 w 435"/>
                      <a:gd name="T43" fmla="*/ 212 h 221"/>
                      <a:gd name="T44" fmla="*/ 153 w 435"/>
                      <a:gd name="T45" fmla="*/ 221 h 221"/>
                      <a:gd name="T46" fmla="*/ 189 w 435"/>
                      <a:gd name="T47" fmla="*/ 212 h 221"/>
                      <a:gd name="T48" fmla="*/ 201 w 435"/>
                      <a:gd name="T49" fmla="*/ 177 h 221"/>
                      <a:gd name="T50" fmla="*/ 193 w 435"/>
                      <a:gd name="T51" fmla="*/ 167 h 221"/>
                      <a:gd name="T52" fmla="*/ 225 w 435"/>
                      <a:gd name="T53" fmla="*/ 168 h 221"/>
                      <a:gd name="T54" fmla="*/ 246 w 435"/>
                      <a:gd name="T55" fmla="*/ 148 h 221"/>
                      <a:gd name="T56" fmla="*/ 201 w 435"/>
                      <a:gd name="T57" fmla="*/ 138 h 221"/>
                      <a:gd name="T58" fmla="*/ 261 w 435"/>
                      <a:gd name="T59" fmla="*/ 120 h 221"/>
                      <a:gd name="T60" fmla="*/ 244 w 435"/>
                      <a:gd name="T61" fmla="*/ 108 h 221"/>
                      <a:gd name="T62" fmla="*/ 287 w 435"/>
                      <a:gd name="T63" fmla="*/ 112 h 221"/>
                      <a:gd name="T64" fmla="*/ 315 w 435"/>
                      <a:gd name="T65" fmla="*/ 91 h 221"/>
                      <a:gd name="T66" fmla="*/ 387 w 435"/>
                      <a:gd name="T67" fmla="*/ 55 h 221"/>
                      <a:gd name="T68" fmla="*/ 307 w 435"/>
                      <a:gd name="T69" fmla="*/ 67 h 221"/>
                      <a:gd name="T70" fmla="*/ 354 w 435"/>
                      <a:gd name="T71" fmla="*/ 53 h 221"/>
                      <a:gd name="T72" fmla="*/ 321 w 435"/>
                      <a:gd name="T73" fmla="*/ 46 h 221"/>
                      <a:gd name="T74" fmla="*/ 368 w 435"/>
                      <a:gd name="T75" fmla="*/ 47 h 221"/>
                      <a:gd name="T76" fmla="*/ 435 w 435"/>
                      <a:gd name="T77" fmla="*/ 29 h 221"/>
                      <a:gd name="T78" fmla="*/ 400 w 435"/>
                      <a:gd name="T79" fmla="*/ 5 h 221"/>
                      <a:gd name="T80" fmla="*/ 325 w 435"/>
                      <a:gd name="T81" fmla="*/ 14 h 221"/>
                      <a:gd name="T82" fmla="*/ 357 w 435"/>
                      <a:gd name="T83" fmla="*/ 2 h 221"/>
                      <a:gd name="T84" fmla="*/ 197 w 435"/>
                      <a:gd name="T85" fmla="*/ 0 h 221"/>
                      <a:gd name="T86" fmla="*/ 158 w 435"/>
                      <a:gd name="T87" fmla="*/ 2 h 221"/>
                      <a:gd name="T88" fmla="*/ 120 w 435"/>
                      <a:gd name="T89" fmla="*/ 21 h 221"/>
                      <a:gd name="T90" fmla="*/ 83 w 435"/>
                      <a:gd name="T91" fmla="*/ 20 h 221"/>
                      <a:gd name="T92" fmla="*/ 66 w 435"/>
                      <a:gd name="T93" fmla="*/ 31 h 221"/>
                      <a:gd name="T94" fmla="*/ 47 w 435"/>
                      <a:gd name="T95" fmla="*/ 32 h 221"/>
                      <a:gd name="T96" fmla="*/ 0 w 435"/>
                      <a:gd name="T97" fmla="*/ 47 h 221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w 435"/>
                      <a:gd name="T148" fmla="*/ 0 h 221"/>
                      <a:gd name="T149" fmla="*/ 435 w 435"/>
                      <a:gd name="T150" fmla="*/ 221 h 221"/>
                    </a:gdLst>
                    <a:ahLst/>
                    <a:cxnLst>
                      <a:cxn ang="T98">
                        <a:pos x="T0" y="T1"/>
                      </a:cxn>
                      <a:cxn ang="T99">
                        <a:pos x="T2" y="T3"/>
                      </a:cxn>
                      <a:cxn ang="T100">
                        <a:pos x="T4" y="T5"/>
                      </a:cxn>
                      <a:cxn ang="T101">
                        <a:pos x="T6" y="T7"/>
                      </a:cxn>
                      <a:cxn ang="T102">
                        <a:pos x="T8" y="T9"/>
                      </a:cxn>
                      <a:cxn ang="T103">
                        <a:pos x="T10" y="T11"/>
                      </a:cxn>
                      <a:cxn ang="T104">
                        <a:pos x="T12" y="T13"/>
                      </a:cxn>
                      <a:cxn ang="T105">
                        <a:pos x="T14" y="T15"/>
                      </a:cxn>
                      <a:cxn ang="T106">
                        <a:pos x="T16" y="T17"/>
                      </a:cxn>
                      <a:cxn ang="T107">
                        <a:pos x="T18" y="T19"/>
                      </a:cxn>
                      <a:cxn ang="T108">
                        <a:pos x="T20" y="T21"/>
                      </a:cxn>
                      <a:cxn ang="T109">
                        <a:pos x="T22" y="T23"/>
                      </a:cxn>
                      <a:cxn ang="T110">
                        <a:pos x="T24" y="T25"/>
                      </a:cxn>
                      <a:cxn ang="T111">
                        <a:pos x="T26" y="T27"/>
                      </a:cxn>
                      <a:cxn ang="T112">
                        <a:pos x="T28" y="T29"/>
                      </a:cxn>
                      <a:cxn ang="T113">
                        <a:pos x="T30" y="T31"/>
                      </a:cxn>
                      <a:cxn ang="T114">
                        <a:pos x="T32" y="T33"/>
                      </a:cxn>
                      <a:cxn ang="T115">
                        <a:pos x="T34" y="T35"/>
                      </a:cxn>
                      <a:cxn ang="T116">
                        <a:pos x="T36" y="T37"/>
                      </a:cxn>
                      <a:cxn ang="T117">
                        <a:pos x="T38" y="T39"/>
                      </a:cxn>
                      <a:cxn ang="T118">
                        <a:pos x="T40" y="T41"/>
                      </a:cxn>
                      <a:cxn ang="T119">
                        <a:pos x="T42" y="T43"/>
                      </a:cxn>
                      <a:cxn ang="T120">
                        <a:pos x="T44" y="T45"/>
                      </a:cxn>
                      <a:cxn ang="T121">
                        <a:pos x="T46" y="T47"/>
                      </a:cxn>
                      <a:cxn ang="T122">
                        <a:pos x="T48" y="T49"/>
                      </a:cxn>
                      <a:cxn ang="T123">
                        <a:pos x="T50" y="T51"/>
                      </a:cxn>
                      <a:cxn ang="T124">
                        <a:pos x="T52" y="T53"/>
                      </a:cxn>
                      <a:cxn ang="T125">
                        <a:pos x="T54" y="T55"/>
                      </a:cxn>
                      <a:cxn ang="T126">
                        <a:pos x="T56" y="T57"/>
                      </a:cxn>
                      <a:cxn ang="T127">
                        <a:pos x="T58" y="T59"/>
                      </a:cxn>
                      <a:cxn ang="T128">
                        <a:pos x="T60" y="T61"/>
                      </a:cxn>
                      <a:cxn ang="T129">
                        <a:pos x="T62" y="T63"/>
                      </a:cxn>
                      <a:cxn ang="T130">
                        <a:pos x="T64" y="T65"/>
                      </a:cxn>
                      <a:cxn ang="T131">
                        <a:pos x="T66" y="T67"/>
                      </a:cxn>
                      <a:cxn ang="T132">
                        <a:pos x="T68" y="T69"/>
                      </a:cxn>
                      <a:cxn ang="T133">
                        <a:pos x="T70" y="T71"/>
                      </a:cxn>
                      <a:cxn ang="T134">
                        <a:pos x="T72" y="T73"/>
                      </a:cxn>
                      <a:cxn ang="T135">
                        <a:pos x="T74" y="T75"/>
                      </a:cxn>
                      <a:cxn ang="T136">
                        <a:pos x="T76" y="T77"/>
                      </a:cxn>
                      <a:cxn ang="T137">
                        <a:pos x="T78" y="T79"/>
                      </a:cxn>
                      <a:cxn ang="T138">
                        <a:pos x="T80" y="T81"/>
                      </a:cxn>
                      <a:cxn ang="T139">
                        <a:pos x="T82" y="T83"/>
                      </a:cxn>
                      <a:cxn ang="T140">
                        <a:pos x="T84" y="T85"/>
                      </a:cxn>
                      <a:cxn ang="T141">
                        <a:pos x="T86" y="T87"/>
                      </a:cxn>
                      <a:cxn ang="T142">
                        <a:pos x="T88" y="T89"/>
                      </a:cxn>
                      <a:cxn ang="T143">
                        <a:pos x="T90" y="T91"/>
                      </a:cxn>
                      <a:cxn ang="T144">
                        <a:pos x="T92" y="T93"/>
                      </a:cxn>
                      <a:cxn ang="T145">
                        <a:pos x="T94" y="T95"/>
                      </a:cxn>
                      <a:cxn ang="T146">
                        <a:pos x="T96" y="T97"/>
                      </a:cxn>
                    </a:cxnLst>
                    <a:rect l="T147" t="T148" r="T149" b="T150"/>
                    <a:pathLst>
                      <a:path w="435" h="221">
                        <a:moveTo>
                          <a:pt x="0" y="47"/>
                        </a:moveTo>
                        <a:lnTo>
                          <a:pt x="38" y="48"/>
                        </a:lnTo>
                        <a:lnTo>
                          <a:pt x="38" y="74"/>
                        </a:lnTo>
                        <a:lnTo>
                          <a:pt x="66" y="84"/>
                        </a:lnTo>
                        <a:lnTo>
                          <a:pt x="201" y="53"/>
                        </a:lnTo>
                        <a:lnTo>
                          <a:pt x="121" y="93"/>
                        </a:lnTo>
                        <a:lnTo>
                          <a:pt x="76" y="93"/>
                        </a:lnTo>
                        <a:lnTo>
                          <a:pt x="76" y="107"/>
                        </a:lnTo>
                        <a:lnTo>
                          <a:pt x="121" y="133"/>
                        </a:lnTo>
                        <a:lnTo>
                          <a:pt x="147" y="136"/>
                        </a:lnTo>
                        <a:lnTo>
                          <a:pt x="124" y="143"/>
                        </a:lnTo>
                        <a:lnTo>
                          <a:pt x="95" y="138"/>
                        </a:lnTo>
                        <a:lnTo>
                          <a:pt x="71" y="144"/>
                        </a:lnTo>
                        <a:lnTo>
                          <a:pt x="63" y="162"/>
                        </a:lnTo>
                        <a:lnTo>
                          <a:pt x="87" y="168"/>
                        </a:lnTo>
                        <a:lnTo>
                          <a:pt x="50" y="172"/>
                        </a:lnTo>
                        <a:lnTo>
                          <a:pt x="71" y="192"/>
                        </a:lnTo>
                        <a:lnTo>
                          <a:pt x="35" y="202"/>
                        </a:lnTo>
                        <a:lnTo>
                          <a:pt x="39" y="215"/>
                        </a:lnTo>
                        <a:lnTo>
                          <a:pt x="72" y="208"/>
                        </a:lnTo>
                        <a:lnTo>
                          <a:pt x="90" y="221"/>
                        </a:lnTo>
                        <a:lnTo>
                          <a:pt x="94" y="212"/>
                        </a:lnTo>
                        <a:lnTo>
                          <a:pt x="153" y="221"/>
                        </a:lnTo>
                        <a:lnTo>
                          <a:pt x="189" y="212"/>
                        </a:lnTo>
                        <a:lnTo>
                          <a:pt x="201" y="177"/>
                        </a:lnTo>
                        <a:lnTo>
                          <a:pt x="193" y="167"/>
                        </a:lnTo>
                        <a:lnTo>
                          <a:pt x="225" y="168"/>
                        </a:lnTo>
                        <a:lnTo>
                          <a:pt x="246" y="148"/>
                        </a:lnTo>
                        <a:lnTo>
                          <a:pt x="201" y="138"/>
                        </a:lnTo>
                        <a:lnTo>
                          <a:pt x="261" y="120"/>
                        </a:lnTo>
                        <a:lnTo>
                          <a:pt x="244" y="108"/>
                        </a:lnTo>
                        <a:lnTo>
                          <a:pt x="287" y="112"/>
                        </a:lnTo>
                        <a:lnTo>
                          <a:pt x="315" y="91"/>
                        </a:lnTo>
                        <a:lnTo>
                          <a:pt x="387" y="55"/>
                        </a:lnTo>
                        <a:lnTo>
                          <a:pt x="307" y="67"/>
                        </a:lnTo>
                        <a:lnTo>
                          <a:pt x="354" y="53"/>
                        </a:lnTo>
                        <a:lnTo>
                          <a:pt x="321" y="46"/>
                        </a:lnTo>
                        <a:lnTo>
                          <a:pt x="368" y="47"/>
                        </a:lnTo>
                        <a:lnTo>
                          <a:pt x="435" y="29"/>
                        </a:lnTo>
                        <a:lnTo>
                          <a:pt x="400" y="5"/>
                        </a:lnTo>
                        <a:lnTo>
                          <a:pt x="325" y="14"/>
                        </a:lnTo>
                        <a:lnTo>
                          <a:pt x="357" y="2"/>
                        </a:lnTo>
                        <a:lnTo>
                          <a:pt x="197" y="0"/>
                        </a:lnTo>
                        <a:lnTo>
                          <a:pt x="158" y="2"/>
                        </a:lnTo>
                        <a:lnTo>
                          <a:pt x="120" y="21"/>
                        </a:lnTo>
                        <a:lnTo>
                          <a:pt x="83" y="20"/>
                        </a:lnTo>
                        <a:lnTo>
                          <a:pt x="66" y="31"/>
                        </a:lnTo>
                        <a:lnTo>
                          <a:pt x="47" y="32"/>
                        </a:lnTo>
                        <a:lnTo>
                          <a:pt x="0" y="4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  <p:sp>
                <p:nvSpPr>
                  <p:cNvPr id="424" name="Freeform 87"/>
                  <p:cNvSpPr>
                    <a:spLocks noChangeArrowheads="1"/>
                  </p:cNvSpPr>
                  <p:nvPr/>
                </p:nvSpPr>
                <p:spPr bwMode="auto">
                  <a:xfrm>
                    <a:off x="1723" y="1667"/>
                    <a:ext cx="408" cy="292"/>
                  </a:xfrm>
                  <a:custGeom>
                    <a:avLst/>
                    <a:gdLst>
                      <a:gd name="T0" fmla="*/ 0 w 408"/>
                      <a:gd name="T1" fmla="*/ 64 h 292"/>
                      <a:gd name="T2" fmla="*/ 3 w 408"/>
                      <a:gd name="T3" fmla="*/ 31 h 292"/>
                      <a:gd name="T4" fmla="*/ 47 w 408"/>
                      <a:gd name="T5" fmla="*/ 0 h 292"/>
                      <a:gd name="T6" fmla="*/ 73 w 408"/>
                      <a:gd name="T7" fmla="*/ 2 h 292"/>
                      <a:gd name="T8" fmla="*/ 52 w 408"/>
                      <a:gd name="T9" fmla="*/ 38 h 292"/>
                      <a:gd name="T10" fmla="*/ 69 w 408"/>
                      <a:gd name="T11" fmla="*/ 59 h 292"/>
                      <a:gd name="T12" fmla="*/ 75 w 408"/>
                      <a:gd name="T13" fmla="*/ 38 h 292"/>
                      <a:gd name="T14" fmla="*/ 90 w 408"/>
                      <a:gd name="T15" fmla="*/ 12 h 292"/>
                      <a:gd name="T16" fmla="*/ 121 w 408"/>
                      <a:gd name="T17" fmla="*/ 0 h 292"/>
                      <a:gd name="T18" fmla="*/ 130 w 408"/>
                      <a:gd name="T19" fmla="*/ 50 h 292"/>
                      <a:gd name="T20" fmla="*/ 175 w 408"/>
                      <a:gd name="T21" fmla="*/ 28 h 292"/>
                      <a:gd name="T22" fmla="*/ 209 w 408"/>
                      <a:gd name="T23" fmla="*/ 35 h 292"/>
                      <a:gd name="T24" fmla="*/ 224 w 408"/>
                      <a:gd name="T25" fmla="*/ 50 h 292"/>
                      <a:gd name="T26" fmla="*/ 239 w 408"/>
                      <a:gd name="T27" fmla="*/ 68 h 292"/>
                      <a:gd name="T28" fmla="*/ 249 w 408"/>
                      <a:gd name="T29" fmla="*/ 56 h 292"/>
                      <a:gd name="T30" fmla="*/ 278 w 408"/>
                      <a:gd name="T31" fmla="*/ 72 h 292"/>
                      <a:gd name="T32" fmla="*/ 280 w 408"/>
                      <a:gd name="T33" fmla="*/ 87 h 292"/>
                      <a:gd name="T34" fmla="*/ 313 w 408"/>
                      <a:gd name="T35" fmla="*/ 93 h 292"/>
                      <a:gd name="T36" fmla="*/ 326 w 408"/>
                      <a:gd name="T37" fmla="*/ 102 h 292"/>
                      <a:gd name="T38" fmla="*/ 302 w 408"/>
                      <a:gd name="T39" fmla="*/ 112 h 292"/>
                      <a:gd name="T40" fmla="*/ 335 w 408"/>
                      <a:gd name="T41" fmla="*/ 117 h 292"/>
                      <a:gd name="T42" fmla="*/ 309 w 408"/>
                      <a:gd name="T43" fmla="*/ 136 h 292"/>
                      <a:gd name="T44" fmla="*/ 342 w 408"/>
                      <a:gd name="T45" fmla="*/ 152 h 292"/>
                      <a:gd name="T46" fmla="*/ 358 w 408"/>
                      <a:gd name="T47" fmla="*/ 149 h 292"/>
                      <a:gd name="T48" fmla="*/ 408 w 408"/>
                      <a:gd name="T49" fmla="*/ 183 h 292"/>
                      <a:gd name="T50" fmla="*/ 378 w 408"/>
                      <a:gd name="T51" fmla="*/ 205 h 292"/>
                      <a:gd name="T52" fmla="*/ 377 w 408"/>
                      <a:gd name="T53" fmla="*/ 224 h 292"/>
                      <a:gd name="T54" fmla="*/ 330 w 408"/>
                      <a:gd name="T55" fmla="*/ 185 h 292"/>
                      <a:gd name="T56" fmla="*/ 313 w 408"/>
                      <a:gd name="T57" fmla="*/ 189 h 292"/>
                      <a:gd name="T58" fmla="*/ 332 w 408"/>
                      <a:gd name="T59" fmla="*/ 226 h 292"/>
                      <a:gd name="T60" fmla="*/ 358 w 408"/>
                      <a:gd name="T61" fmla="*/ 233 h 292"/>
                      <a:gd name="T62" fmla="*/ 358 w 408"/>
                      <a:gd name="T63" fmla="*/ 278 h 292"/>
                      <a:gd name="T64" fmla="*/ 301 w 408"/>
                      <a:gd name="T65" fmla="*/ 251 h 292"/>
                      <a:gd name="T66" fmla="*/ 342 w 408"/>
                      <a:gd name="T67" fmla="*/ 292 h 292"/>
                      <a:gd name="T68" fmla="*/ 267 w 408"/>
                      <a:gd name="T69" fmla="*/ 267 h 292"/>
                      <a:gd name="T70" fmla="*/ 220 w 408"/>
                      <a:gd name="T71" fmla="*/ 234 h 292"/>
                      <a:gd name="T72" fmla="*/ 188 w 408"/>
                      <a:gd name="T73" fmla="*/ 241 h 292"/>
                      <a:gd name="T74" fmla="*/ 180 w 408"/>
                      <a:gd name="T75" fmla="*/ 212 h 292"/>
                      <a:gd name="T76" fmla="*/ 235 w 408"/>
                      <a:gd name="T77" fmla="*/ 212 h 292"/>
                      <a:gd name="T78" fmla="*/ 221 w 408"/>
                      <a:gd name="T79" fmla="*/ 193 h 292"/>
                      <a:gd name="T80" fmla="*/ 252 w 408"/>
                      <a:gd name="T81" fmla="*/ 167 h 292"/>
                      <a:gd name="T82" fmla="*/ 232 w 408"/>
                      <a:gd name="T83" fmla="*/ 135 h 292"/>
                      <a:gd name="T84" fmla="*/ 190 w 408"/>
                      <a:gd name="T85" fmla="*/ 135 h 292"/>
                      <a:gd name="T86" fmla="*/ 188 w 408"/>
                      <a:gd name="T87" fmla="*/ 125 h 292"/>
                      <a:gd name="T88" fmla="*/ 203 w 408"/>
                      <a:gd name="T89" fmla="*/ 117 h 292"/>
                      <a:gd name="T90" fmla="*/ 176 w 408"/>
                      <a:gd name="T91" fmla="*/ 105 h 292"/>
                      <a:gd name="T92" fmla="*/ 154 w 408"/>
                      <a:gd name="T93" fmla="*/ 90 h 292"/>
                      <a:gd name="T94" fmla="*/ 159 w 408"/>
                      <a:gd name="T95" fmla="*/ 105 h 292"/>
                      <a:gd name="T96" fmla="*/ 130 w 408"/>
                      <a:gd name="T97" fmla="*/ 107 h 292"/>
                      <a:gd name="T98" fmla="*/ 25 w 408"/>
                      <a:gd name="T99" fmla="*/ 93 h 292"/>
                      <a:gd name="T100" fmla="*/ 8 w 408"/>
                      <a:gd name="T101" fmla="*/ 72 h 292"/>
                      <a:gd name="T102" fmla="*/ 40 w 408"/>
                      <a:gd name="T103" fmla="*/ 75 h 292"/>
                      <a:gd name="T104" fmla="*/ 0 w 408"/>
                      <a:gd name="T105" fmla="*/ 64 h 292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60000 65536"/>
                      <a:gd name="T157" fmla="*/ 0 60000 65536"/>
                      <a:gd name="T158" fmla="*/ 0 60000 65536"/>
                      <a:gd name="T159" fmla="*/ 0 w 408"/>
                      <a:gd name="T160" fmla="*/ 0 h 292"/>
                      <a:gd name="T161" fmla="*/ 408 w 408"/>
                      <a:gd name="T162" fmla="*/ 292 h 292"/>
                    </a:gdLst>
                    <a:ahLst/>
                    <a:cxnLst>
                      <a:cxn ang="T106">
                        <a:pos x="T0" y="T1"/>
                      </a:cxn>
                      <a:cxn ang="T107">
                        <a:pos x="T2" y="T3"/>
                      </a:cxn>
                      <a:cxn ang="T108">
                        <a:pos x="T4" y="T5"/>
                      </a:cxn>
                      <a:cxn ang="T109">
                        <a:pos x="T6" y="T7"/>
                      </a:cxn>
                      <a:cxn ang="T110">
                        <a:pos x="T8" y="T9"/>
                      </a:cxn>
                      <a:cxn ang="T111">
                        <a:pos x="T10" y="T11"/>
                      </a:cxn>
                      <a:cxn ang="T112">
                        <a:pos x="T12" y="T13"/>
                      </a:cxn>
                      <a:cxn ang="T113">
                        <a:pos x="T14" y="T15"/>
                      </a:cxn>
                      <a:cxn ang="T114">
                        <a:pos x="T16" y="T17"/>
                      </a:cxn>
                      <a:cxn ang="T115">
                        <a:pos x="T18" y="T19"/>
                      </a:cxn>
                      <a:cxn ang="T116">
                        <a:pos x="T20" y="T21"/>
                      </a:cxn>
                      <a:cxn ang="T117">
                        <a:pos x="T22" y="T23"/>
                      </a:cxn>
                      <a:cxn ang="T118">
                        <a:pos x="T24" y="T25"/>
                      </a:cxn>
                      <a:cxn ang="T119">
                        <a:pos x="T26" y="T27"/>
                      </a:cxn>
                      <a:cxn ang="T120">
                        <a:pos x="T28" y="T29"/>
                      </a:cxn>
                      <a:cxn ang="T121">
                        <a:pos x="T30" y="T31"/>
                      </a:cxn>
                      <a:cxn ang="T122">
                        <a:pos x="T32" y="T33"/>
                      </a:cxn>
                      <a:cxn ang="T123">
                        <a:pos x="T34" y="T35"/>
                      </a:cxn>
                      <a:cxn ang="T124">
                        <a:pos x="T36" y="T37"/>
                      </a:cxn>
                      <a:cxn ang="T125">
                        <a:pos x="T38" y="T39"/>
                      </a:cxn>
                      <a:cxn ang="T126">
                        <a:pos x="T40" y="T41"/>
                      </a:cxn>
                      <a:cxn ang="T127">
                        <a:pos x="T42" y="T43"/>
                      </a:cxn>
                      <a:cxn ang="T128">
                        <a:pos x="T44" y="T45"/>
                      </a:cxn>
                      <a:cxn ang="T129">
                        <a:pos x="T46" y="T47"/>
                      </a:cxn>
                      <a:cxn ang="T130">
                        <a:pos x="T48" y="T49"/>
                      </a:cxn>
                      <a:cxn ang="T131">
                        <a:pos x="T50" y="T51"/>
                      </a:cxn>
                      <a:cxn ang="T132">
                        <a:pos x="T52" y="T53"/>
                      </a:cxn>
                      <a:cxn ang="T133">
                        <a:pos x="T54" y="T55"/>
                      </a:cxn>
                      <a:cxn ang="T134">
                        <a:pos x="T56" y="T57"/>
                      </a:cxn>
                      <a:cxn ang="T135">
                        <a:pos x="T58" y="T59"/>
                      </a:cxn>
                      <a:cxn ang="T136">
                        <a:pos x="T60" y="T61"/>
                      </a:cxn>
                      <a:cxn ang="T137">
                        <a:pos x="T62" y="T63"/>
                      </a:cxn>
                      <a:cxn ang="T138">
                        <a:pos x="T64" y="T65"/>
                      </a:cxn>
                      <a:cxn ang="T139">
                        <a:pos x="T66" y="T67"/>
                      </a:cxn>
                      <a:cxn ang="T140">
                        <a:pos x="T68" y="T69"/>
                      </a:cxn>
                      <a:cxn ang="T141">
                        <a:pos x="T70" y="T71"/>
                      </a:cxn>
                      <a:cxn ang="T142">
                        <a:pos x="T72" y="T73"/>
                      </a:cxn>
                      <a:cxn ang="T143">
                        <a:pos x="T74" y="T75"/>
                      </a:cxn>
                      <a:cxn ang="T144">
                        <a:pos x="T76" y="T77"/>
                      </a:cxn>
                      <a:cxn ang="T145">
                        <a:pos x="T78" y="T79"/>
                      </a:cxn>
                      <a:cxn ang="T146">
                        <a:pos x="T80" y="T81"/>
                      </a:cxn>
                      <a:cxn ang="T147">
                        <a:pos x="T82" y="T83"/>
                      </a:cxn>
                      <a:cxn ang="T148">
                        <a:pos x="T84" y="T85"/>
                      </a:cxn>
                      <a:cxn ang="T149">
                        <a:pos x="T86" y="T87"/>
                      </a:cxn>
                      <a:cxn ang="T150">
                        <a:pos x="T88" y="T89"/>
                      </a:cxn>
                      <a:cxn ang="T151">
                        <a:pos x="T90" y="T91"/>
                      </a:cxn>
                      <a:cxn ang="T152">
                        <a:pos x="T92" y="T93"/>
                      </a:cxn>
                      <a:cxn ang="T153">
                        <a:pos x="T94" y="T95"/>
                      </a:cxn>
                      <a:cxn ang="T154">
                        <a:pos x="T96" y="T97"/>
                      </a:cxn>
                      <a:cxn ang="T155">
                        <a:pos x="T98" y="T99"/>
                      </a:cxn>
                      <a:cxn ang="T156">
                        <a:pos x="T100" y="T101"/>
                      </a:cxn>
                      <a:cxn ang="T157">
                        <a:pos x="T102" y="T103"/>
                      </a:cxn>
                      <a:cxn ang="T158">
                        <a:pos x="T104" y="T105"/>
                      </a:cxn>
                    </a:cxnLst>
                    <a:rect l="T159" t="T160" r="T161" b="T162"/>
                    <a:pathLst>
                      <a:path w="408" h="292">
                        <a:moveTo>
                          <a:pt x="0" y="64"/>
                        </a:moveTo>
                        <a:lnTo>
                          <a:pt x="3" y="31"/>
                        </a:lnTo>
                        <a:lnTo>
                          <a:pt x="47" y="0"/>
                        </a:lnTo>
                        <a:lnTo>
                          <a:pt x="73" y="2"/>
                        </a:lnTo>
                        <a:lnTo>
                          <a:pt x="52" y="38"/>
                        </a:lnTo>
                        <a:lnTo>
                          <a:pt x="69" y="59"/>
                        </a:lnTo>
                        <a:lnTo>
                          <a:pt x="75" y="38"/>
                        </a:lnTo>
                        <a:lnTo>
                          <a:pt x="90" y="12"/>
                        </a:lnTo>
                        <a:lnTo>
                          <a:pt x="121" y="0"/>
                        </a:lnTo>
                        <a:lnTo>
                          <a:pt x="130" y="50"/>
                        </a:lnTo>
                        <a:lnTo>
                          <a:pt x="175" y="28"/>
                        </a:lnTo>
                        <a:lnTo>
                          <a:pt x="209" y="35"/>
                        </a:lnTo>
                        <a:lnTo>
                          <a:pt x="224" y="50"/>
                        </a:lnTo>
                        <a:lnTo>
                          <a:pt x="239" y="68"/>
                        </a:lnTo>
                        <a:lnTo>
                          <a:pt x="249" y="56"/>
                        </a:lnTo>
                        <a:lnTo>
                          <a:pt x="278" y="72"/>
                        </a:lnTo>
                        <a:lnTo>
                          <a:pt x="280" y="87"/>
                        </a:lnTo>
                        <a:lnTo>
                          <a:pt x="313" y="93"/>
                        </a:lnTo>
                        <a:lnTo>
                          <a:pt x="326" y="102"/>
                        </a:lnTo>
                        <a:lnTo>
                          <a:pt x="302" y="112"/>
                        </a:lnTo>
                        <a:lnTo>
                          <a:pt x="335" y="117"/>
                        </a:lnTo>
                        <a:lnTo>
                          <a:pt x="309" y="136"/>
                        </a:lnTo>
                        <a:lnTo>
                          <a:pt x="342" y="152"/>
                        </a:lnTo>
                        <a:lnTo>
                          <a:pt x="358" y="149"/>
                        </a:lnTo>
                        <a:lnTo>
                          <a:pt x="408" y="183"/>
                        </a:lnTo>
                        <a:lnTo>
                          <a:pt x="378" y="205"/>
                        </a:lnTo>
                        <a:lnTo>
                          <a:pt x="377" y="224"/>
                        </a:lnTo>
                        <a:lnTo>
                          <a:pt x="330" y="185"/>
                        </a:lnTo>
                        <a:lnTo>
                          <a:pt x="313" y="189"/>
                        </a:lnTo>
                        <a:lnTo>
                          <a:pt x="332" y="226"/>
                        </a:lnTo>
                        <a:lnTo>
                          <a:pt x="358" y="233"/>
                        </a:lnTo>
                        <a:lnTo>
                          <a:pt x="358" y="278"/>
                        </a:lnTo>
                        <a:lnTo>
                          <a:pt x="301" y="251"/>
                        </a:lnTo>
                        <a:lnTo>
                          <a:pt x="342" y="292"/>
                        </a:lnTo>
                        <a:lnTo>
                          <a:pt x="267" y="267"/>
                        </a:lnTo>
                        <a:lnTo>
                          <a:pt x="220" y="234"/>
                        </a:lnTo>
                        <a:lnTo>
                          <a:pt x="188" y="241"/>
                        </a:lnTo>
                        <a:lnTo>
                          <a:pt x="180" y="212"/>
                        </a:lnTo>
                        <a:lnTo>
                          <a:pt x="235" y="212"/>
                        </a:lnTo>
                        <a:lnTo>
                          <a:pt x="221" y="193"/>
                        </a:lnTo>
                        <a:lnTo>
                          <a:pt x="252" y="167"/>
                        </a:lnTo>
                        <a:lnTo>
                          <a:pt x="232" y="135"/>
                        </a:lnTo>
                        <a:lnTo>
                          <a:pt x="190" y="135"/>
                        </a:lnTo>
                        <a:lnTo>
                          <a:pt x="188" y="125"/>
                        </a:lnTo>
                        <a:lnTo>
                          <a:pt x="203" y="117"/>
                        </a:lnTo>
                        <a:lnTo>
                          <a:pt x="176" y="105"/>
                        </a:lnTo>
                        <a:lnTo>
                          <a:pt x="154" y="90"/>
                        </a:lnTo>
                        <a:lnTo>
                          <a:pt x="159" y="105"/>
                        </a:lnTo>
                        <a:lnTo>
                          <a:pt x="130" y="107"/>
                        </a:lnTo>
                        <a:lnTo>
                          <a:pt x="25" y="93"/>
                        </a:lnTo>
                        <a:lnTo>
                          <a:pt x="8" y="72"/>
                        </a:lnTo>
                        <a:lnTo>
                          <a:pt x="40" y="75"/>
                        </a:lnTo>
                        <a:lnTo>
                          <a:pt x="0" y="64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wrap="none"/>
                  <a:lstStyle/>
                  <a:p>
                    <a:pPr eaLnBrk="1" hangingPunct="1">
                      <a:lnSpc>
                        <a:spcPct val="90000"/>
                      </a:lnSpc>
                      <a:defRPr/>
                    </a:pPr>
                    <a:endParaRPr lang="en-GB" sz="2200" b="1">
                      <a:solidFill>
                        <a:srgbClr val="00B2EF"/>
                      </a:solidFill>
                      <a:latin typeface="Arial" panose="020B0604020202020204" pitchFamily="34" charset="0"/>
                      <a:ea typeface="+mn-ea"/>
                      <a:cs typeface="Arial" charset="0"/>
                    </a:endParaRPr>
                  </a:p>
                </p:txBody>
              </p:sp>
            </p:grpSp>
          </p:grpSp>
        </p:grpSp>
      </p:grpSp>
      <p:sp>
        <p:nvSpPr>
          <p:cNvPr id="141" name="Line 18"/>
          <p:cNvSpPr>
            <a:spLocks noChangeShapeType="1"/>
          </p:cNvSpPr>
          <p:nvPr/>
        </p:nvSpPr>
        <p:spPr bwMode="auto">
          <a:xfrm flipH="1" flipV="1">
            <a:off x="4042482" y="2689926"/>
            <a:ext cx="974098" cy="1004125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 type="stealth" w="med" len="med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2" name="Line 18"/>
          <p:cNvSpPr>
            <a:spLocks noChangeShapeType="1"/>
          </p:cNvSpPr>
          <p:nvPr/>
        </p:nvSpPr>
        <p:spPr bwMode="auto">
          <a:xfrm flipV="1">
            <a:off x="6311492" y="2816493"/>
            <a:ext cx="47268" cy="6761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stealth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3" name="Rectangle 16"/>
          <p:cNvSpPr>
            <a:spLocks noChangeArrowheads="1"/>
          </p:cNvSpPr>
          <p:nvPr/>
        </p:nvSpPr>
        <p:spPr bwMode="auto">
          <a:xfrm>
            <a:off x="3293093" y="839752"/>
            <a:ext cx="1852963" cy="286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1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bg1"/>
              </a:buClr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</a:rPr>
              <a:t>Zerrin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</a:rPr>
              <a:t> </a:t>
            </a:r>
            <a:r>
              <a:rPr kumimoji="0" lang="en-US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</a:rPr>
              <a:t>Citkaya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</a:rPr>
              <a:t>, Turkey</a:t>
            </a:r>
          </a:p>
        </p:txBody>
      </p:sp>
      <p:sp>
        <p:nvSpPr>
          <p:cNvPr id="144" name="Rectangle 16"/>
          <p:cNvSpPr>
            <a:spLocks noChangeArrowheads="1"/>
          </p:cNvSpPr>
          <p:nvPr/>
        </p:nvSpPr>
        <p:spPr bwMode="auto">
          <a:xfrm>
            <a:off x="5324045" y="854292"/>
            <a:ext cx="2416952" cy="286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1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bg1"/>
              </a:buClr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400" kern="0" dirty="0">
                <a:latin typeface="Calibri" panose="020F0502020204030204" pitchFamily="34" charset="0"/>
              </a:rPr>
              <a:t>Wan Jiang Liang(Lynn)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</a:rPr>
              <a:t>, China</a:t>
            </a:r>
          </a:p>
        </p:txBody>
      </p:sp>
      <p:sp>
        <p:nvSpPr>
          <p:cNvPr id="147" name="5-Point Star 84"/>
          <p:cNvSpPr/>
          <p:nvPr/>
        </p:nvSpPr>
        <p:spPr bwMode="auto">
          <a:xfrm>
            <a:off x="6181725" y="2038350"/>
            <a:ext cx="282575" cy="296863"/>
          </a:xfrm>
          <a:prstGeom prst="star5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charset="0"/>
              <a:cs typeface="+mn-cs"/>
            </a:endParaRPr>
          </a:p>
        </p:txBody>
      </p:sp>
      <p:pic>
        <p:nvPicPr>
          <p:cNvPr id="149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230" y="1137590"/>
            <a:ext cx="1285883" cy="1228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8" name="5-Point Star 85"/>
          <p:cNvSpPr/>
          <p:nvPr/>
        </p:nvSpPr>
        <p:spPr bwMode="auto">
          <a:xfrm>
            <a:off x="2939341" y="1007626"/>
            <a:ext cx="282575" cy="296862"/>
          </a:xfrm>
          <a:prstGeom prst="star5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charset="0"/>
              <a:cs typeface="+mn-cs"/>
            </a:endParaRPr>
          </a:p>
        </p:txBody>
      </p:sp>
      <p:pic>
        <p:nvPicPr>
          <p:cNvPr id="150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971" y="1501075"/>
            <a:ext cx="1181421" cy="1233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1" name="Rectangle 16"/>
          <p:cNvSpPr>
            <a:spLocks noChangeArrowheads="1"/>
          </p:cNvSpPr>
          <p:nvPr/>
        </p:nvSpPr>
        <p:spPr bwMode="auto">
          <a:xfrm>
            <a:off x="630879" y="1216519"/>
            <a:ext cx="1472422" cy="286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1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bg1"/>
              </a:buClr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</a:rPr>
              <a:t>Scott Frei, USA</a:t>
            </a:r>
          </a:p>
        </p:txBody>
      </p:sp>
      <p:sp>
        <p:nvSpPr>
          <p:cNvPr id="153" name="Line 18"/>
          <p:cNvSpPr>
            <a:spLocks noChangeShapeType="1"/>
          </p:cNvSpPr>
          <p:nvPr/>
        </p:nvSpPr>
        <p:spPr bwMode="auto">
          <a:xfrm>
            <a:off x="1357148" y="3092033"/>
            <a:ext cx="806766" cy="2967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med" len="med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5" name="Line 18"/>
          <p:cNvSpPr>
            <a:spLocks noChangeShapeType="1"/>
          </p:cNvSpPr>
          <p:nvPr/>
        </p:nvSpPr>
        <p:spPr bwMode="auto">
          <a:xfrm flipH="1">
            <a:off x="1357147" y="5302249"/>
            <a:ext cx="1687678" cy="104202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stealth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7" name="5-Point Star 87"/>
          <p:cNvSpPr/>
          <p:nvPr/>
        </p:nvSpPr>
        <p:spPr bwMode="auto">
          <a:xfrm>
            <a:off x="392400" y="1376420"/>
            <a:ext cx="282575" cy="295275"/>
          </a:xfrm>
          <a:prstGeom prst="star5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charset="0"/>
              <a:cs typeface="+mn-cs"/>
            </a:endParaRPr>
          </a:p>
        </p:txBody>
      </p:sp>
      <p:pic>
        <p:nvPicPr>
          <p:cNvPr id="160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326" y="2414962"/>
            <a:ext cx="619312" cy="20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1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270" y="2501064"/>
            <a:ext cx="619312" cy="246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2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278" y="2780858"/>
            <a:ext cx="619313" cy="246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4" name="Rectangle 16"/>
          <p:cNvSpPr>
            <a:spLocks noChangeArrowheads="1"/>
          </p:cNvSpPr>
          <p:nvPr/>
        </p:nvSpPr>
        <p:spPr bwMode="auto">
          <a:xfrm>
            <a:off x="380093" y="4328656"/>
            <a:ext cx="2170787" cy="286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1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bg1"/>
              </a:buClr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</a:rPr>
              <a:t>Prof. </a:t>
            </a:r>
            <a:r>
              <a:rPr lang="en-US" altLang="en-US" sz="1200" kern="0" dirty="0"/>
              <a:t>Eduardo </a:t>
            </a:r>
            <a:r>
              <a:rPr lang="en-US" altLang="en-US" sz="1200" kern="0" dirty="0" err="1"/>
              <a:t>Simões</a:t>
            </a:r>
            <a:r>
              <a:rPr lang="en-US" altLang="en-US" sz="1200" kern="0" dirty="0"/>
              <a:t>,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</a:rPr>
              <a:t> Brazil</a:t>
            </a:r>
          </a:p>
        </p:txBody>
      </p:sp>
      <p:pic>
        <p:nvPicPr>
          <p:cNvPr id="16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3898" y="1199211"/>
            <a:ext cx="1173958" cy="1258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135" y="4609824"/>
            <a:ext cx="1221869" cy="1234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9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014" y="5875714"/>
            <a:ext cx="649287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0" name="5-Point Star 86"/>
          <p:cNvSpPr/>
          <p:nvPr/>
        </p:nvSpPr>
        <p:spPr bwMode="auto">
          <a:xfrm>
            <a:off x="2970049" y="6002666"/>
            <a:ext cx="282575" cy="295275"/>
          </a:xfrm>
          <a:prstGeom prst="star5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charset="0"/>
              <a:cs typeface="+mn-cs"/>
            </a:endParaRPr>
          </a:p>
        </p:txBody>
      </p:sp>
      <p:sp>
        <p:nvSpPr>
          <p:cNvPr id="171" name="Rectangle 16"/>
          <p:cNvSpPr>
            <a:spLocks noChangeArrowheads="1"/>
          </p:cNvSpPr>
          <p:nvPr/>
        </p:nvSpPr>
        <p:spPr bwMode="auto">
          <a:xfrm>
            <a:off x="3239924" y="6037591"/>
            <a:ext cx="236061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1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bg1"/>
              </a:buClr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</a:rPr>
              <a:t>Team members of this project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42" t="23714" r="51715" b="43726"/>
          <a:stretch/>
        </p:blipFill>
        <p:spPr>
          <a:xfrm>
            <a:off x="5966032" y="4446371"/>
            <a:ext cx="2591594" cy="1846307"/>
          </a:xfrm>
          <a:prstGeom prst="rect">
            <a:avLst/>
          </a:prstGeom>
        </p:spPr>
      </p:pic>
      <p:sp>
        <p:nvSpPr>
          <p:cNvPr id="174" name="5-Point Star 85"/>
          <p:cNvSpPr/>
          <p:nvPr/>
        </p:nvSpPr>
        <p:spPr bwMode="auto">
          <a:xfrm>
            <a:off x="5465597" y="1148908"/>
            <a:ext cx="282575" cy="296862"/>
          </a:xfrm>
          <a:prstGeom prst="star5">
            <a:avLst/>
          </a:prstGeom>
          <a:solidFill>
            <a:srgbClr val="FF0000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8380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5" name="Content Placeholder 1"/>
          <p:cNvSpPr>
            <a:spLocks noGrp="1"/>
          </p:cNvSpPr>
          <p:nvPr>
            <p:ph type="body" sz="quarter" idx="13"/>
          </p:nvPr>
        </p:nvSpPr>
        <p:spPr>
          <a:xfrm>
            <a:off x="265176" y="1132976"/>
            <a:ext cx="6823601" cy="5080596"/>
          </a:xfrm>
        </p:spPr>
        <p:txBody>
          <a:bodyPr/>
          <a:lstStyle/>
          <a:p>
            <a:r>
              <a:rPr lang="en-US" altLang="en-US" sz="1800" b="1" dirty="0">
                <a:solidFill>
                  <a:schemeClr val="accent1">
                    <a:lumMod val="50000"/>
                  </a:schemeClr>
                </a:solidFill>
              </a:rPr>
              <a:t>Motivation</a:t>
            </a:r>
            <a:r>
              <a:rPr lang="en-US" altLang="en-US" sz="1800" dirty="0"/>
              <a:t> – Inspire students in poverty to pursue education and careers in STEM by providing an “eye-opening” experience with robotics.</a:t>
            </a:r>
          </a:p>
          <a:p>
            <a:endParaRPr lang="en-US" altLang="en-US" sz="1800" dirty="0"/>
          </a:p>
          <a:p>
            <a:r>
              <a:rPr lang="en-US" altLang="en-US" sz="1800" b="1" dirty="0">
                <a:solidFill>
                  <a:schemeClr val="accent1">
                    <a:lumMod val="50000"/>
                  </a:schemeClr>
                </a:solidFill>
              </a:rPr>
              <a:t>Challenge</a:t>
            </a:r>
            <a:r>
              <a:rPr lang="en-US" altLang="en-US" sz="1800" dirty="0"/>
              <a:t> – Inability to have continuous visits and expansion of program due to time constraints and lack of a supporting structure</a:t>
            </a:r>
          </a:p>
        </p:txBody>
      </p:sp>
      <p:sp>
        <p:nvSpPr>
          <p:cNvPr id="15363" name="Slide Number Placeholder 1"/>
          <p:cNvSpPr>
            <a:spLocks noGrp="1"/>
          </p:cNvSpPr>
          <p:nvPr>
            <p:ph type="sldNum" sz="quarter" idx="14"/>
          </p:nvPr>
        </p:nvSpPr>
        <p:spPr>
          <a:noFill/>
        </p:spPr>
        <p:txBody>
          <a:bodyPr/>
          <a:lstStyle>
            <a:lvl1pPr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1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bg1"/>
              </a:buClr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D6704B5-8C39-42CD-8C87-D41F9E110A57}" type="slidenum">
              <a:rPr lang="en-US" altLang="en-US" sz="800" smtClean="0">
                <a:latin typeface="Calibri" panose="020F050202020403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en-US" altLang="en-US" sz="800" dirty="0"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39" t="20575" r="30421" b="23027"/>
          <a:stretch/>
        </p:blipFill>
        <p:spPr>
          <a:xfrm rot="5400000">
            <a:off x="6159142" y="3742015"/>
            <a:ext cx="2641076" cy="262162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341" y="1730971"/>
            <a:ext cx="1509154" cy="2001319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1346092" y="4279961"/>
            <a:ext cx="4822215" cy="2093407"/>
            <a:chOff x="308453" y="4466840"/>
            <a:chExt cx="3810000" cy="18288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0053" y="4466840"/>
              <a:ext cx="2438400" cy="18288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79853" y="4695440"/>
              <a:ext cx="1828800" cy="1371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1028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084" y="785639"/>
            <a:ext cx="5723780" cy="274309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C780612C-91DE-DD4C-B61A-FCB017F052B7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71082" y="3910771"/>
            <a:ext cx="8587784" cy="2545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3038" indent="-173038">
              <a:spcBef>
                <a:spcPts val="388"/>
              </a:spcBef>
              <a:buClr>
                <a:schemeClr val="tx1"/>
              </a:buClr>
              <a:buFont typeface="Wingdings" charset="2"/>
              <a:buChar char="§"/>
              <a:defRPr sz="2400">
                <a:latin typeface="+mn-lt"/>
                <a:ea typeface="ＭＳ Ｐゴシック" charset="0"/>
                <a:cs typeface="ＭＳ Ｐゴシック" charset="0"/>
              </a:defRPr>
            </a:lvl1pPr>
            <a:lvl2pPr marL="509588" lvl="1" indent="-163513">
              <a:spcBef>
                <a:spcPts val="388"/>
              </a:spcBef>
              <a:buClr>
                <a:schemeClr val="tx1"/>
              </a:buClr>
              <a:buFont typeface="Arial" charset="0"/>
              <a:buChar char="–"/>
              <a:defRPr sz="2400">
                <a:latin typeface="+mn-lt"/>
                <a:ea typeface="ＭＳ Ｐゴシック" charset="0"/>
              </a:defRPr>
            </a:lvl2pPr>
            <a:lvl3pPr marL="855663" indent="-173038">
              <a:spcBef>
                <a:spcPts val="388"/>
              </a:spcBef>
              <a:buClr>
                <a:schemeClr val="tx1"/>
              </a:buClr>
              <a:buChar char="•"/>
              <a:defRPr sz="1600">
                <a:latin typeface="+mn-lt"/>
                <a:ea typeface="ＭＳ Ｐゴシック" charset="0"/>
              </a:defRPr>
            </a:lvl3pPr>
            <a:lvl4pPr marL="1030287" indent="0">
              <a:spcBef>
                <a:spcPct val="20000"/>
              </a:spcBef>
              <a:buClr>
                <a:schemeClr val="bg1"/>
              </a:buClr>
              <a:buNone/>
              <a:defRPr sz="1600">
                <a:solidFill>
                  <a:schemeClr val="bg1"/>
                </a:solidFill>
                <a:latin typeface="+mn-lt"/>
                <a:ea typeface="ＭＳ Ｐゴシック" charset="0"/>
              </a:defRPr>
            </a:lvl4pPr>
            <a:lvl5pPr marL="1539875" indent="-163513">
              <a:spcBef>
                <a:spcPct val="20000"/>
              </a:spcBef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+mn-lt"/>
                <a:ea typeface="ＭＳ Ｐゴシック" charset="0"/>
              </a:defRPr>
            </a:lvl5pPr>
            <a:lvl6pPr marL="1997075" indent="-163513" fontAlgn="base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+mn-lt"/>
              </a:defRPr>
            </a:lvl6pPr>
            <a:lvl7pPr marL="2454275" indent="-163513" fontAlgn="base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+mn-lt"/>
              </a:defRPr>
            </a:lvl7pPr>
            <a:lvl8pPr marL="2911475" indent="-163513" fontAlgn="base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+mn-lt"/>
              </a:defRPr>
            </a:lvl8pPr>
            <a:lvl9pPr marL="3368675" indent="-163513" fontAlgn="base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altLang="en-US" sz="1800" b="1" dirty="0">
                <a:solidFill>
                  <a:schemeClr val="accent1">
                    <a:lumMod val="50000"/>
                  </a:schemeClr>
                </a:solidFill>
              </a:rPr>
              <a:t>Vision</a:t>
            </a:r>
            <a:r>
              <a:rPr lang="en-US" altLang="en-US" sz="1800" dirty="0"/>
              <a:t> – “Every poor child is shown a possible path out of poverty through digital inclusion and education”</a:t>
            </a:r>
          </a:p>
          <a:p>
            <a:endParaRPr lang="en-US" altLang="en-US" sz="1800" dirty="0"/>
          </a:p>
          <a:p>
            <a:r>
              <a:rPr lang="en-US" altLang="en-US" sz="1800" b="1" dirty="0">
                <a:solidFill>
                  <a:schemeClr val="accent1">
                    <a:lumMod val="50000"/>
                  </a:schemeClr>
                </a:solidFill>
              </a:rPr>
              <a:t>Mission</a:t>
            </a:r>
            <a:r>
              <a:rPr lang="en-US" altLang="en-US" sz="1800" dirty="0"/>
              <a:t> – To reach students in poverty and inspire them to attend a public university in Brazil, allowing them to enter a field of technology</a:t>
            </a:r>
          </a:p>
          <a:p>
            <a:endParaRPr lang="en-US" sz="1800" dirty="0" err="1"/>
          </a:p>
        </p:txBody>
      </p:sp>
    </p:spTree>
    <p:extLst>
      <p:ext uri="{BB962C8B-B14F-4D97-AF65-F5344CB8AC3E}">
        <p14:creationId xmlns:p14="http://schemas.microsoft.com/office/powerpoint/2010/main" val="217763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Pilot with Little Citizens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C780612C-91DE-DD4C-B61A-FCB017F052B7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418" b="-1"/>
          <a:stretch/>
        </p:blipFill>
        <p:spPr>
          <a:xfrm>
            <a:off x="255588" y="1496950"/>
            <a:ext cx="8545264" cy="3818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550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36" r="15691"/>
          <a:stretch/>
        </p:blipFill>
        <p:spPr>
          <a:xfrm>
            <a:off x="628179" y="600627"/>
            <a:ext cx="1911826" cy="182906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C780612C-91DE-DD4C-B61A-FCB017F052B7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102" y="600628"/>
            <a:ext cx="3025715" cy="169843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78" y="2429690"/>
            <a:ext cx="2398429" cy="42727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281" y="2837401"/>
            <a:ext cx="5797536" cy="3865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4" y="600628"/>
            <a:ext cx="3984748" cy="22367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102" y="2100690"/>
            <a:ext cx="3013517" cy="169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95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588" y="604433"/>
            <a:ext cx="8659812" cy="1143000"/>
          </a:xfrm>
        </p:spPr>
        <p:txBody>
          <a:bodyPr/>
          <a:lstStyle/>
          <a:p>
            <a:r>
              <a:rPr lang="en-US" dirty="0"/>
              <a:t>Expansion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12144" y="6384286"/>
            <a:ext cx="2392964" cy="39021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Reference: </a:t>
            </a:r>
            <a:r>
              <a:rPr lang="en-GB" u="sng" dirty="0">
                <a:hlinkClick r:id="rId2"/>
              </a:rPr>
              <a:t>cod.ibge.gov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C780612C-91DE-DD4C-B61A-FCB017F052B7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6" name="Rectangle 5"/>
          <p:cNvSpPr/>
          <p:nvPr/>
        </p:nvSpPr>
        <p:spPr>
          <a:xfrm rot="2700000">
            <a:off x="6333987" y="2103520"/>
            <a:ext cx="2998382" cy="369332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sz="2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" pitchFamily="34" charset="0"/>
              </a:rPr>
              <a:t>~40 Schools</a:t>
            </a:r>
          </a:p>
        </p:txBody>
      </p:sp>
      <p:sp>
        <p:nvSpPr>
          <p:cNvPr id="7" name="Rectangle 6"/>
          <p:cNvSpPr/>
          <p:nvPr/>
        </p:nvSpPr>
        <p:spPr>
          <a:xfrm>
            <a:off x="2876108" y="5075160"/>
            <a:ext cx="3391785" cy="480131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" pitchFamily="34" charset="0"/>
              </a:rPr>
              <a:t>~10.000 Students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50535" y="790500"/>
            <a:ext cx="3242930" cy="867930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 algn="ctr" eaLnBrk="1" hangingPunct="1">
              <a:lnSpc>
                <a:spcPct val="90000"/>
              </a:lnSpc>
              <a:defRPr sz="28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" pitchFamily="34" charset="0"/>
              </a:defRPr>
            </a:lvl1pPr>
          </a:lstStyle>
          <a:p>
            <a:r>
              <a:rPr lang="en-US" dirty="0"/>
              <a:t>Sao Carlos “Primary2” Public</a:t>
            </a:r>
          </a:p>
        </p:txBody>
      </p:sp>
      <p:sp>
        <p:nvSpPr>
          <p:cNvPr id="9" name="TextBox 8"/>
          <p:cNvSpPr txBox="1"/>
          <p:nvPr/>
        </p:nvSpPr>
        <p:spPr>
          <a:xfrm rot="18900000">
            <a:off x="-450655" y="2103520"/>
            <a:ext cx="3122428" cy="369332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 algn="ctr" eaLnBrk="1" hangingPunct="1">
              <a:lnSpc>
                <a:spcPct val="90000"/>
              </a:lnSpc>
              <a:defRPr sz="28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" pitchFamily="34" charset="0"/>
              </a:defRPr>
            </a:lvl1pPr>
          </a:lstStyle>
          <a:p>
            <a:r>
              <a:rPr lang="en-US" sz="2000" dirty="0"/>
              <a:t>Ages 10-14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4481093" y="5664993"/>
                <a:ext cx="4560252" cy="9144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algn="l">
                  <a:spcBef>
                    <a:spcPts val="384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smtClean="0">
                          <a:latin typeface="Cambria Math" panose="02040503050406030204" pitchFamily="18" charset="0"/>
                        </a:rPr>
                        <m:t>#</m:t>
                      </m:r>
                      <m:r>
                        <a:rPr lang="en-US" sz="12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200">
                          <a:latin typeface="Cambria Math" panose="02040503050406030204" pitchFamily="18" charset="0"/>
                        </a:rPr>
                        <m:t>𝑠𝑡𝑢𝑑𝑒𝑛𝑡𝑠</m:t>
                      </m:r>
                      <m:r>
                        <a:rPr lang="en-US" sz="120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20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120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20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120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20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12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120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120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r>
                                <a:rPr lang="en-US" sz="1200">
                                  <a:latin typeface="Cambria Math" panose="02040503050406030204" pitchFamily="18" charset="0"/>
                                </a:rPr>
                                <m:t>𝑀𝑖𝑛</m:t>
                              </m:r>
                              <m:r>
                                <a:rPr lang="en-US" sz="1200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d>
                                <m:dPr>
                                  <m:ctrlP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12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120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  <m:r>
                                <a:rPr lang="en-US" sz="1200">
                                  <a:latin typeface="Cambria Math" panose="02040503050406030204" pitchFamily="18" charset="0"/>
                                </a:rPr>
                                <m:t>×60;600]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1200" dirty="0" err="1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1093" y="5664993"/>
                <a:ext cx="4560252" cy="9144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456777" y="1306893"/>
                <a:ext cx="1376561" cy="2438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algn="l">
                  <a:spcBef>
                    <a:spcPts val="384"/>
                  </a:spcBef>
                  <a:buNone/>
                </a:pPr>
                <a:r>
                  <a:rPr lang="en-US" sz="1200" dirty="0"/>
                  <a:t># robots </a:t>
                </a:r>
                <a14:m>
                  <m:oMath xmlns:m="http://schemas.openxmlformats.org/officeDocument/2006/math">
                    <m:r>
                      <a:rPr lang="en-US" sz="120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12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1200" dirty="0" err="1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777" y="1306893"/>
                <a:ext cx="1376561" cy="243840"/>
              </a:xfrm>
              <a:prstGeom prst="rect">
                <a:avLst/>
              </a:prstGeom>
              <a:blipFill>
                <a:blip r:embed="rId4"/>
                <a:stretch>
                  <a:fillRect l="-7080" t="-22500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305108" y="732405"/>
                <a:ext cx="2287947" cy="2438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 algn="l">
                  <a:spcBef>
                    <a:spcPts val="384"/>
                  </a:spcBef>
                  <a:buNone/>
                </a:pPr>
                <a:r>
                  <a:rPr lang="en-US" sz="1200" dirty="0"/>
                  <a:t># volunteers </a:t>
                </a:r>
                <a14:m>
                  <m:oMath xmlns:m="http://schemas.openxmlformats.org/officeDocument/2006/math">
                    <m:r>
                      <a:rPr lang="en-US" sz="12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𝑐𝑜𝑟𝑒𝑡𝑒𝑎𝑚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+ 2(</m:t>
                    </m:r>
                    <m:sSup>
                      <m:sSup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p>
                    </m:sSup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sz="1200" dirty="0"/>
                  <a:t>)</a:t>
                </a:r>
                <a:endParaRPr lang="en-US" sz="1200" dirty="0" err="1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5108" y="732405"/>
                <a:ext cx="2287947" cy="243840"/>
              </a:xfrm>
              <a:prstGeom prst="rect">
                <a:avLst/>
              </a:prstGeom>
              <a:blipFill>
                <a:blip r:embed="rId5"/>
                <a:stretch>
                  <a:fillRect l="-3989" t="-22500" r="-14362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48" y="1672911"/>
            <a:ext cx="4254371" cy="320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736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Sao Carlos Public School Coverage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C780612C-91DE-DD4C-B61A-FCB017F052B7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887" y="4328131"/>
            <a:ext cx="3324225" cy="5619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07" y="2055227"/>
            <a:ext cx="2275724" cy="22729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4138" y="2055227"/>
            <a:ext cx="2275724" cy="22729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9069" y="2055227"/>
            <a:ext cx="2275724" cy="2272904"/>
          </a:xfrm>
          <a:prstGeom prst="rect">
            <a:avLst/>
          </a:prstGeom>
        </p:spPr>
      </p:pic>
      <p:sp>
        <p:nvSpPr>
          <p:cNvPr id="13" name="Arrow: Right 12"/>
          <p:cNvSpPr/>
          <p:nvPr/>
        </p:nvSpPr>
        <p:spPr bwMode="auto">
          <a:xfrm>
            <a:off x="2699919" y="3000090"/>
            <a:ext cx="888012" cy="274333"/>
          </a:xfrm>
          <a:prstGeom prst="rightArrow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14300" marR="0" indent="-11430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§"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5" name="Arrow: Right 14"/>
          <p:cNvSpPr/>
          <p:nvPr/>
        </p:nvSpPr>
        <p:spPr bwMode="auto">
          <a:xfrm>
            <a:off x="5555460" y="3000090"/>
            <a:ext cx="888012" cy="274333"/>
          </a:xfrm>
          <a:prstGeom prst="rightArrow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14300" marR="0" indent="-11430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§"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3505" y="1455323"/>
            <a:ext cx="4763589" cy="522514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spcBef>
                <a:spcPts val="384"/>
              </a:spcBef>
              <a:buNone/>
            </a:pPr>
            <a:r>
              <a:rPr lang="en-US" sz="1600" dirty="0"/>
              <a:t>Pilot Starts in 2017 with Little Citizens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3505" y="5161424"/>
            <a:ext cx="5213821" cy="522514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spcBef>
                <a:spcPts val="384"/>
              </a:spcBef>
              <a:buNone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All Public Schools in Sao Carlos covered in 2023 </a:t>
            </a:r>
            <a:r>
              <a:rPr lang="en-US" sz="2400" b="1" dirty="0">
                <a:solidFill>
                  <a:srgbClr val="239614"/>
                </a:solidFill>
                <a:latin typeface="ZDingbats" panose="05000600020000020004" pitchFamily="2" charset="0"/>
              </a:rPr>
              <a:t>3</a:t>
            </a:r>
            <a:endParaRPr lang="en-US" sz="1600" b="1" dirty="0">
              <a:solidFill>
                <a:srgbClr val="239614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6210" y="4811498"/>
            <a:ext cx="2741442" cy="164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892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Organizational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C780612C-91DE-DD4C-B61A-FCB017F052B7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893" t="8566" r="5377" b="20131"/>
          <a:stretch/>
        </p:blipFill>
        <p:spPr>
          <a:xfrm>
            <a:off x="119062" y="1533831"/>
            <a:ext cx="9024938" cy="390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55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C780612C-91DE-DD4C-B61A-FCB017F052B7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7170" name="Picture 2" descr="Image resul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917" y="1010195"/>
            <a:ext cx="8793045" cy="504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709566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PartnerWorld template-white">
  <a:themeElements>
    <a:clrScheme name="PartnerWorld-2016-rev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5AAAFA"/>
      </a:accent1>
      <a:accent2>
        <a:srgbClr val="8CD211"/>
      </a:accent2>
      <a:accent3>
        <a:srgbClr val="1D3649"/>
      </a:accent3>
      <a:accent4>
        <a:srgbClr val="C0E6FF"/>
      </a:accent4>
      <a:accent5>
        <a:srgbClr val="4178BE"/>
      </a:accent5>
      <a:accent6>
        <a:srgbClr val="EE7532"/>
      </a:accent6>
      <a:hlink>
        <a:srgbClr val="4178BE"/>
      </a:hlink>
      <a:folHlink>
        <a:srgbClr val="1D3649"/>
      </a:folHlink>
    </a:clrScheme>
    <a:fontScheme name="GBS January 201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marL="114300" marR="0" indent="-11430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 typeface="Wingdings" pitchFamily="2" charset="2"/>
          <a:buChar char="§"/>
          <a:tabLst/>
          <a:defRPr kumimoji="0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solidFill>
          <a:srgbClr val="FFFFFF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lIns="0" rIns="0" rtlCol="0">
        <a:noAutofit/>
      </a:bodyPr>
      <a:lstStyle>
        <a:defPPr algn="l">
          <a:spcBef>
            <a:spcPts val="384"/>
          </a:spcBef>
          <a:buNone/>
          <a:defRPr sz="1600" dirty="0" err="1" smtClean="0"/>
        </a:defPPr>
      </a:lstStyle>
    </a:txDef>
  </a:objectDefaults>
  <a:extraClrSchemeLst>
    <a:extraClrScheme>
      <a:clrScheme name="GBS January 2013 1">
        <a:dk1>
          <a:srgbClr val="000000"/>
        </a:dk1>
        <a:lt1>
          <a:srgbClr val="FFFFFF"/>
        </a:lt1>
        <a:dk2>
          <a:srgbClr val="00B2EF"/>
        </a:dk2>
        <a:lt2>
          <a:srgbClr val="808080"/>
        </a:lt2>
        <a:accent1>
          <a:srgbClr val="83D1F5"/>
        </a:accent1>
        <a:accent2>
          <a:srgbClr val="00A6A0"/>
        </a:accent2>
        <a:accent3>
          <a:srgbClr val="FFFFFF"/>
        </a:accent3>
        <a:accent4>
          <a:srgbClr val="000000"/>
        </a:accent4>
        <a:accent5>
          <a:srgbClr val="C1E5F9"/>
        </a:accent5>
        <a:accent6>
          <a:srgbClr val="009691"/>
        </a:accent6>
        <a:hlink>
          <a:srgbClr val="00B2EF"/>
        </a:hlink>
        <a:folHlink>
          <a:srgbClr val="AB1A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BS January 2013 2">
        <a:dk1>
          <a:srgbClr val="000000"/>
        </a:dk1>
        <a:lt1>
          <a:srgbClr val="FFFFFF"/>
        </a:lt1>
        <a:dk2>
          <a:srgbClr val="00B2EF"/>
        </a:dk2>
        <a:lt2>
          <a:srgbClr val="808080"/>
        </a:lt2>
        <a:accent1>
          <a:srgbClr val="0099FF"/>
        </a:accent1>
        <a:accent2>
          <a:srgbClr val="00A6A0"/>
        </a:accent2>
        <a:accent3>
          <a:srgbClr val="FFFFFF"/>
        </a:accent3>
        <a:accent4>
          <a:srgbClr val="000000"/>
        </a:accent4>
        <a:accent5>
          <a:srgbClr val="AACAFF"/>
        </a:accent5>
        <a:accent6>
          <a:srgbClr val="009691"/>
        </a:accent6>
        <a:hlink>
          <a:srgbClr val="00B2EF"/>
        </a:hlink>
        <a:folHlink>
          <a:srgbClr val="AB1A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BS January 2013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99FF"/>
        </a:accent1>
        <a:accent2>
          <a:srgbClr val="003F69"/>
        </a:accent2>
        <a:accent3>
          <a:srgbClr val="FFFFFF"/>
        </a:accent3>
        <a:accent4>
          <a:srgbClr val="000000"/>
        </a:accent4>
        <a:accent5>
          <a:srgbClr val="AACAFF"/>
        </a:accent5>
        <a:accent6>
          <a:srgbClr val="00385E"/>
        </a:accent6>
        <a:hlink>
          <a:srgbClr val="00B2EF"/>
        </a:hlink>
        <a:folHlink>
          <a:srgbClr val="AB1A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BS January 2013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99FF"/>
        </a:accent1>
        <a:accent2>
          <a:srgbClr val="00649D"/>
        </a:accent2>
        <a:accent3>
          <a:srgbClr val="FFFFFF"/>
        </a:accent3>
        <a:accent4>
          <a:srgbClr val="000000"/>
        </a:accent4>
        <a:accent5>
          <a:srgbClr val="AACAFF"/>
        </a:accent5>
        <a:accent6>
          <a:srgbClr val="005A8E"/>
        </a:accent6>
        <a:hlink>
          <a:srgbClr val="00B2EF"/>
        </a:hlink>
        <a:folHlink>
          <a:srgbClr val="AB1A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BS January 2013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B2EF"/>
        </a:accent1>
        <a:accent2>
          <a:srgbClr val="00649D"/>
        </a:accent2>
        <a:accent3>
          <a:srgbClr val="FFFFFF"/>
        </a:accent3>
        <a:accent4>
          <a:srgbClr val="000000"/>
        </a:accent4>
        <a:accent5>
          <a:srgbClr val="AAD5F6"/>
        </a:accent5>
        <a:accent6>
          <a:srgbClr val="005A8E"/>
        </a:accent6>
        <a:hlink>
          <a:srgbClr val="00B2EF"/>
        </a:hlink>
        <a:folHlink>
          <a:srgbClr val="AB1A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PartnerWorld template-white.potx</Template>
  <TotalTime>9977</TotalTime>
  <Words>224</Words>
  <Application>Microsoft Office PowerPoint</Application>
  <PresentationFormat>On-screen Show (4:3)</PresentationFormat>
  <Paragraphs>36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ＭＳ Ｐゴシック</vt:lpstr>
      <vt:lpstr>Arial</vt:lpstr>
      <vt:lpstr>Calibri</vt:lpstr>
      <vt:lpstr>Cambria Math</vt:lpstr>
      <vt:lpstr>Wingdings</vt:lpstr>
      <vt:lpstr>ZDingbats</vt:lpstr>
      <vt:lpstr>PartnerWorld template-white</vt:lpstr>
      <vt:lpstr>The CSC Robotics Team</vt:lpstr>
      <vt:lpstr>PowerPoint Presentation</vt:lpstr>
      <vt:lpstr>PowerPoint Presentation</vt:lpstr>
      <vt:lpstr>Pilot with Little Citizens</vt:lpstr>
      <vt:lpstr>PowerPoint Presentation</vt:lpstr>
      <vt:lpstr>Expansion</vt:lpstr>
      <vt:lpstr>Sao Carlos Public School Coverage</vt:lpstr>
      <vt:lpstr>Organizational Structure</vt:lpstr>
      <vt:lpstr>PowerPoint Presentation</vt:lpstr>
    </vt:vector>
  </TitlesOfParts>
  <Company>IBM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Insert Title Insert Subtitle</dc:title>
  <dc:creator>saijan</dc:creator>
  <cp:lastModifiedBy>Scott Frei</cp:lastModifiedBy>
  <cp:revision>335</cp:revision>
  <dcterms:created xsi:type="dcterms:W3CDTF">2014-06-26T14:50:19Z</dcterms:created>
  <dcterms:modified xsi:type="dcterms:W3CDTF">2017-04-04T18:46:13Z</dcterms:modified>
</cp:coreProperties>
</file>